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2" r:id="rId2"/>
    <p:sldId id="305" r:id="rId3"/>
    <p:sldId id="263" r:id="rId4"/>
    <p:sldId id="316" r:id="rId5"/>
    <p:sldId id="264" r:id="rId6"/>
    <p:sldId id="278" r:id="rId7"/>
    <p:sldId id="279" r:id="rId8"/>
    <p:sldId id="270" r:id="rId9"/>
    <p:sldId id="266" r:id="rId10"/>
    <p:sldId id="280" r:id="rId11"/>
    <p:sldId id="281" r:id="rId12"/>
    <p:sldId id="282" r:id="rId13"/>
    <p:sldId id="283" r:id="rId14"/>
    <p:sldId id="284" r:id="rId15"/>
    <p:sldId id="272" r:id="rId16"/>
    <p:sldId id="303" r:id="rId17"/>
    <p:sldId id="304" r:id="rId18"/>
    <p:sldId id="285" r:id="rId19"/>
    <p:sldId id="287" r:id="rId20"/>
    <p:sldId id="286" r:id="rId21"/>
    <p:sldId id="288" r:id="rId22"/>
    <p:sldId id="321" r:id="rId23"/>
    <p:sldId id="289" r:id="rId24"/>
    <p:sldId id="295" r:id="rId25"/>
    <p:sldId id="296" r:id="rId26"/>
    <p:sldId id="300" r:id="rId27"/>
    <p:sldId id="273" r:id="rId28"/>
    <p:sldId id="292" r:id="rId29"/>
    <p:sldId id="293" r:id="rId30"/>
    <p:sldId id="294" r:id="rId31"/>
    <p:sldId id="297" r:id="rId32"/>
    <p:sldId id="308" r:id="rId33"/>
    <p:sldId id="299" r:id="rId34"/>
    <p:sldId id="301" r:id="rId35"/>
    <p:sldId id="309" r:id="rId36"/>
    <p:sldId id="302" r:id="rId37"/>
    <p:sldId id="310" r:id="rId38"/>
    <p:sldId id="311" r:id="rId39"/>
    <p:sldId id="312" r:id="rId40"/>
    <p:sldId id="314" r:id="rId41"/>
    <p:sldId id="315" r:id="rId42"/>
    <p:sldId id="317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06400"/>
    <a:srgbClr val="101E3E"/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9" autoAdjust="0"/>
    <p:restoredTop sz="94660"/>
  </p:normalViewPr>
  <p:slideViewPr>
    <p:cSldViewPr snapToGrid="0">
      <p:cViewPr varScale="1">
        <p:scale>
          <a:sx n="79" d="100"/>
          <a:sy n="79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3AAC124F-3676-4224-91C1-FE973BB34540}"/>
    <pc:docChg chg="delSld modSld">
      <pc:chgData name="Teuku Raja Irfan Radarma" userId="cf428174-95ba-4576-8554-3a3b8ffa52b7" providerId="ADAL" clId="{3AAC124F-3676-4224-91C1-FE973BB34540}" dt="2025-02-02T04:08:29.992" v="37" actId="47"/>
      <pc:docMkLst>
        <pc:docMk/>
      </pc:docMkLst>
      <pc:sldChg chg="del">
        <pc:chgData name="Teuku Raja Irfan Radarma" userId="cf428174-95ba-4576-8554-3a3b8ffa52b7" providerId="ADAL" clId="{3AAC124F-3676-4224-91C1-FE973BB34540}" dt="2025-02-02T04:08:22.041" v="34" actId="47"/>
        <pc:sldMkLst>
          <pc:docMk/>
          <pc:sldMk cId="3286180658" sldId="277"/>
        </pc:sldMkLst>
      </pc:sldChg>
      <pc:sldChg chg="del">
        <pc:chgData name="Teuku Raja Irfan Radarma" userId="cf428174-95ba-4576-8554-3a3b8ffa52b7" providerId="ADAL" clId="{3AAC124F-3676-4224-91C1-FE973BB34540}" dt="2025-02-02T04:08:26.211" v="35" actId="47"/>
        <pc:sldMkLst>
          <pc:docMk/>
          <pc:sldMk cId="1206026993" sldId="290"/>
        </pc:sldMkLst>
      </pc:sldChg>
      <pc:sldChg chg="del">
        <pc:chgData name="Teuku Raja Irfan Radarma" userId="cf428174-95ba-4576-8554-3a3b8ffa52b7" providerId="ADAL" clId="{3AAC124F-3676-4224-91C1-FE973BB34540}" dt="2025-02-02T04:08:28.173" v="36" actId="47"/>
        <pc:sldMkLst>
          <pc:docMk/>
          <pc:sldMk cId="3427139741" sldId="291"/>
        </pc:sldMkLst>
      </pc:sldChg>
      <pc:sldChg chg="modSp mod">
        <pc:chgData name="Teuku Raja Irfan Radarma" userId="cf428174-95ba-4576-8554-3a3b8ffa52b7" providerId="ADAL" clId="{3AAC124F-3676-4224-91C1-FE973BB34540}" dt="2025-02-02T02:43:26.324" v="23" actId="20577"/>
        <pc:sldMkLst>
          <pc:docMk/>
          <pc:sldMk cId="27913583" sldId="305"/>
        </pc:sldMkLst>
        <pc:spChg chg="mod">
          <ac:chgData name="Teuku Raja Irfan Radarma" userId="cf428174-95ba-4576-8554-3a3b8ffa52b7" providerId="ADAL" clId="{3AAC124F-3676-4224-91C1-FE973BB34540}" dt="2025-02-02T02:43:26.324" v="23" actId="20577"/>
          <ac:spMkLst>
            <pc:docMk/>
            <pc:sldMk cId="27913583" sldId="305"/>
            <ac:spMk id="2" creationId="{C3C4DF88-E961-477D-A27A-1ED239B1421D}"/>
          </ac:spMkLst>
        </pc:spChg>
      </pc:sldChg>
      <pc:sldChg chg="modSp del mod">
        <pc:chgData name="Teuku Raja Irfan Radarma" userId="cf428174-95ba-4576-8554-3a3b8ffa52b7" providerId="ADAL" clId="{3AAC124F-3676-4224-91C1-FE973BB34540}" dt="2025-02-02T02:43:20.543" v="16" actId="47"/>
        <pc:sldMkLst>
          <pc:docMk/>
          <pc:sldMk cId="3235100249" sldId="306"/>
        </pc:sldMkLst>
        <pc:spChg chg="mod">
          <ac:chgData name="Teuku Raja Irfan Radarma" userId="cf428174-95ba-4576-8554-3a3b8ffa52b7" providerId="ADAL" clId="{3AAC124F-3676-4224-91C1-FE973BB34540}" dt="2025-02-02T02:43:05.562" v="14" actId="20577"/>
          <ac:spMkLst>
            <pc:docMk/>
            <pc:sldMk cId="3235100249" sldId="306"/>
            <ac:spMk id="2" creationId="{C3C4DF88-E961-477D-A27A-1ED239B1421D}"/>
          </ac:spMkLst>
        </pc:spChg>
        <pc:spChg chg="mod">
          <ac:chgData name="Teuku Raja Irfan Radarma" userId="cf428174-95ba-4576-8554-3a3b8ffa52b7" providerId="ADAL" clId="{3AAC124F-3676-4224-91C1-FE973BB34540}" dt="2025-02-02T02:43:17.893" v="15" actId="20577"/>
          <ac:spMkLst>
            <pc:docMk/>
            <pc:sldMk cId="3235100249" sldId="306"/>
            <ac:spMk id="3" creationId="{A8F9A5F3-61C6-4EDA-9B12-9682BA99F335}"/>
          </ac:spMkLst>
        </pc:spChg>
      </pc:sldChg>
      <pc:sldChg chg="modSp mod">
        <pc:chgData name="Teuku Raja Irfan Radarma" userId="cf428174-95ba-4576-8554-3a3b8ffa52b7" providerId="ADAL" clId="{3AAC124F-3676-4224-91C1-FE973BB34540}" dt="2025-02-02T02:45:27.602" v="33" actId="20577"/>
        <pc:sldMkLst>
          <pc:docMk/>
          <pc:sldMk cId="1396266325" sldId="308"/>
        </pc:sldMkLst>
        <pc:spChg chg="mod">
          <ac:chgData name="Teuku Raja Irfan Radarma" userId="cf428174-95ba-4576-8554-3a3b8ffa52b7" providerId="ADAL" clId="{3AAC124F-3676-4224-91C1-FE973BB34540}" dt="2025-02-02T02:45:27.602" v="33" actId="20577"/>
          <ac:spMkLst>
            <pc:docMk/>
            <pc:sldMk cId="1396266325" sldId="308"/>
            <ac:spMk id="2" creationId="{EF81D584-9CAB-4E41-8662-1523441DC03C}"/>
          </ac:spMkLst>
        </pc:spChg>
      </pc:sldChg>
      <pc:sldChg chg="del">
        <pc:chgData name="Teuku Raja Irfan Radarma" userId="cf428174-95ba-4576-8554-3a3b8ffa52b7" providerId="ADAL" clId="{3AAC124F-3676-4224-91C1-FE973BB34540}" dt="2025-02-02T02:42:49.008" v="0" actId="47"/>
        <pc:sldMkLst>
          <pc:docMk/>
          <pc:sldMk cId="57028291" sldId="320"/>
        </pc:sldMkLst>
      </pc:sldChg>
      <pc:sldChg chg="del">
        <pc:chgData name="Teuku Raja Irfan Radarma" userId="cf428174-95ba-4576-8554-3a3b8ffa52b7" providerId="ADAL" clId="{3AAC124F-3676-4224-91C1-FE973BB34540}" dt="2025-02-02T04:08:29.992" v="37" actId="47"/>
        <pc:sldMkLst>
          <pc:docMk/>
          <pc:sldMk cId="393850076" sldId="32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27162-3558-4B4E-8E4C-EB16495F4204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F54130C-31EE-47FB-ADDF-B1BE0A4BF1AD}">
      <dgm:prSet phldr="0"/>
      <dgm:spPr>
        <a:solidFill>
          <a:srgbClr val="F06400"/>
        </a:solidFill>
      </dgm:spPr>
      <dgm:t>
        <a:bodyPr/>
        <a:lstStyle/>
        <a:p>
          <a:pPr algn="l" rtl="0"/>
          <a:r>
            <a:rPr lang="en-US" dirty="0"/>
            <a:t>Teks (Header/Body)</a:t>
          </a:r>
          <a:endParaRPr lang="en-US" dirty="0">
            <a:latin typeface="Source Serif Pro Black"/>
          </a:endParaRPr>
        </a:p>
      </dgm:t>
    </dgm:pt>
    <dgm:pt modelId="{D81688C4-D5A0-4B48-A917-CB7B7C5E2303}" type="parTrans" cxnId="{D620BF8D-C69C-4F13-A351-769D93705277}">
      <dgm:prSet/>
      <dgm:spPr/>
      <dgm:t>
        <a:bodyPr/>
        <a:lstStyle/>
        <a:p>
          <a:endParaRPr lang="en-ID"/>
        </a:p>
      </dgm:t>
    </dgm:pt>
    <dgm:pt modelId="{023189DA-03A2-4FBC-B925-E6747309E9A4}" type="sibTrans" cxnId="{D620BF8D-C69C-4F13-A351-769D93705277}">
      <dgm:prSet/>
      <dgm:spPr/>
      <dgm:t>
        <a:bodyPr/>
        <a:lstStyle/>
        <a:p>
          <a:endParaRPr lang="en-ID"/>
        </a:p>
      </dgm:t>
    </dgm:pt>
    <dgm:pt modelId="{1EC7A3FD-DDEB-456D-AE35-A4EAFD25AAC5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 dirty="0"/>
            <a:t>Display Data Tabular</a:t>
          </a:r>
        </a:p>
      </dgm:t>
    </dgm:pt>
    <dgm:pt modelId="{A5BB82A7-8483-4169-843C-9AB6F4F52B06}" type="parTrans" cxnId="{E9500F05-E2A1-489D-9D57-7077315FE14D}">
      <dgm:prSet/>
      <dgm:spPr/>
      <dgm:t>
        <a:bodyPr/>
        <a:lstStyle/>
        <a:p>
          <a:endParaRPr lang="en-ID"/>
        </a:p>
      </dgm:t>
    </dgm:pt>
    <dgm:pt modelId="{E5872D57-18A5-421E-BFF9-BD9F22E83F54}" type="sibTrans" cxnId="{E9500F05-E2A1-489D-9D57-7077315FE14D}">
      <dgm:prSet/>
      <dgm:spPr/>
      <dgm:t>
        <a:bodyPr/>
        <a:lstStyle/>
        <a:p>
          <a:endParaRPr lang="en-ID"/>
        </a:p>
      </dgm:t>
    </dgm:pt>
    <dgm:pt modelId="{6A402FFE-7F32-467D-9F35-AA386F6AC05F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 err="1"/>
            <a:t>Komponen</a:t>
          </a:r>
          <a:r>
            <a:rPr lang="en-US"/>
            <a:t> Form</a:t>
          </a:r>
        </a:p>
      </dgm:t>
    </dgm:pt>
    <dgm:pt modelId="{E0EA727F-0C09-4C3D-BB88-6DDC17340EDF}" type="parTrans" cxnId="{6EB1FDB5-24D3-4409-A46E-C4734E03FC52}">
      <dgm:prSet/>
      <dgm:spPr/>
      <dgm:t>
        <a:bodyPr/>
        <a:lstStyle/>
        <a:p>
          <a:endParaRPr lang="en-ID"/>
        </a:p>
      </dgm:t>
    </dgm:pt>
    <dgm:pt modelId="{E71B6770-8119-4CCC-BA69-E84D0A048F59}" type="sibTrans" cxnId="{6EB1FDB5-24D3-4409-A46E-C4734E03FC52}">
      <dgm:prSet/>
      <dgm:spPr/>
      <dgm:t>
        <a:bodyPr/>
        <a:lstStyle/>
        <a:p>
          <a:endParaRPr lang="en-ID"/>
        </a:p>
      </dgm:t>
    </dgm:pt>
    <dgm:pt modelId="{60C5979E-8460-405A-9906-76165BE4BBAD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/>
            <a:t>Chart</a:t>
          </a:r>
        </a:p>
      </dgm:t>
    </dgm:pt>
    <dgm:pt modelId="{06963CAC-7E39-4AFD-8622-63F0FFEF825B}" type="parTrans" cxnId="{710FB3EB-4B61-4189-970A-F338220CE8E0}">
      <dgm:prSet/>
      <dgm:spPr/>
      <dgm:t>
        <a:bodyPr/>
        <a:lstStyle/>
        <a:p>
          <a:endParaRPr lang="en-ID"/>
        </a:p>
      </dgm:t>
    </dgm:pt>
    <dgm:pt modelId="{4FA3F900-53CF-4A6E-BAA1-306C78A09D36}" type="sibTrans" cxnId="{710FB3EB-4B61-4189-970A-F338220CE8E0}">
      <dgm:prSet/>
      <dgm:spPr/>
      <dgm:t>
        <a:bodyPr/>
        <a:lstStyle/>
        <a:p>
          <a:endParaRPr lang="en-ID"/>
        </a:p>
      </dgm:t>
    </dgm:pt>
    <dgm:pt modelId="{AA7D9F82-8197-4269-B887-11459F1BC8E7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/>
            <a:t>Other Components</a:t>
          </a:r>
        </a:p>
      </dgm:t>
    </dgm:pt>
    <dgm:pt modelId="{64716FE5-0A35-47C2-868E-C7BA82ACAA31}" type="parTrans" cxnId="{C37B417A-DF25-4616-B9B0-7D85EF7C76DF}">
      <dgm:prSet/>
      <dgm:spPr/>
      <dgm:t>
        <a:bodyPr/>
        <a:lstStyle/>
        <a:p>
          <a:endParaRPr lang="en-ID"/>
        </a:p>
      </dgm:t>
    </dgm:pt>
    <dgm:pt modelId="{3F61FCEF-CF90-493B-BDEE-BBEC3CA58C84}" type="sibTrans" cxnId="{C37B417A-DF25-4616-B9B0-7D85EF7C76DF}">
      <dgm:prSet/>
      <dgm:spPr/>
      <dgm:t>
        <a:bodyPr/>
        <a:lstStyle/>
        <a:p>
          <a:endParaRPr lang="en-ID"/>
        </a:p>
      </dgm:t>
    </dgm:pt>
    <dgm:pt modelId="{2F10E38E-982C-46FD-B0DB-7A7ACEA55E2A}">
      <dgm:prSet phldr="0"/>
      <dgm:spPr>
        <a:solidFill>
          <a:srgbClr val="F06400"/>
        </a:solidFill>
      </dgm:spPr>
      <dgm:t>
        <a:bodyPr/>
        <a:lstStyle/>
        <a:p>
          <a:pPr algn="l" rtl="0"/>
          <a:r>
            <a:rPr lang="en-US" dirty="0">
              <a:latin typeface="Source Serif Pro Black"/>
            </a:rPr>
            <a:t>Assets (Gambar)</a:t>
          </a:r>
        </a:p>
      </dgm:t>
    </dgm:pt>
    <dgm:pt modelId="{09A2E01E-4F69-4238-B0D5-3320B48F4CD3}" type="parTrans" cxnId="{CFACA42B-7EC9-4054-9F8B-0481FD5D9A51}">
      <dgm:prSet/>
      <dgm:spPr/>
      <dgm:t>
        <a:bodyPr/>
        <a:lstStyle/>
        <a:p>
          <a:endParaRPr lang="en-ID"/>
        </a:p>
      </dgm:t>
    </dgm:pt>
    <dgm:pt modelId="{67E9CC18-F767-4DA7-B7CF-BB04685A0E46}" type="sibTrans" cxnId="{CFACA42B-7EC9-4054-9F8B-0481FD5D9A51}">
      <dgm:prSet/>
      <dgm:spPr/>
      <dgm:t>
        <a:bodyPr/>
        <a:lstStyle/>
        <a:p>
          <a:endParaRPr lang="en-ID"/>
        </a:p>
      </dgm:t>
    </dgm:pt>
    <dgm:pt modelId="{3EADF43B-7AA0-49EB-967E-7ED9A8671249}" type="pres">
      <dgm:prSet presAssocID="{4CD27162-3558-4B4E-8E4C-EB16495F4204}" presName="diagram" presStyleCnt="0">
        <dgm:presLayoutVars>
          <dgm:dir/>
          <dgm:resizeHandles val="exact"/>
        </dgm:presLayoutVars>
      </dgm:prSet>
      <dgm:spPr/>
    </dgm:pt>
    <dgm:pt modelId="{EFC8D50A-9810-4055-B30D-C4D1772E3DA4}" type="pres">
      <dgm:prSet presAssocID="{4F54130C-31EE-47FB-ADDF-B1BE0A4BF1AD}" presName="node" presStyleLbl="node1" presStyleIdx="0" presStyleCnt="6">
        <dgm:presLayoutVars>
          <dgm:bulletEnabled val="1"/>
        </dgm:presLayoutVars>
      </dgm:prSet>
      <dgm:spPr/>
    </dgm:pt>
    <dgm:pt modelId="{10317A57-E49E-4F8C-A572-AF98D1FE4FF0}" type="pres">
      <dgm:prSet presAssocID="{023189DA-03A2-4FBC-B925-E6747309E9A4}" presName="sibTrans" presStyleCnt="0"/>
      <dgm:spPr/>
    </dgm:pt>
    <dgm:pt modelId="{98690E09-6FD9-4DF6-9E84-BF31F268FB96}" type="pres">
      <dgm:prSet presAssocID="{1EC7A3FD-DDEB-456D-AE35-A4EAFD25AAC5}" presName="node" presStyleLbl="node1" presStyleIdx="1" presStyleCnt="6">
        <dgm:presLayoutVars>
          <dgm:bulletEnabled val="1"/>
        </dgm:presLayoutVars>
      </dgm:prSet>
      <dgm:spPr/>
    </dgm:pt>
    <dgm:pt modelId="{D990216D-6286-4062-90D2-821E3718187C}" type="pres">
      <dgm:prSet presAssocID="{E5872D57-18A5-421E-BFF9-BD9F22E83F54}" presName="sibTrans" presStyleCnt="0"/>
      <dgm:spPr/>
    </dgm:pt>
    <dgm:pt modelId="{2349DA41-8CED-409E-BE0D-06D9DB18D9C7}" type="pres">
      <dgm:prSet presAssocID="{2F10E38E-982C-46FD-B0DB-7A7ACEA55E2A}" presName="node" presStyleLbl="node1" presStyleIdx="2" presStyleCnt="6">
        <dgm:presLayoutVars>
          <dgm:bulletEnabled val="1"/>
        </dgm:presLayoutVars>
      </dgm:prSet>
      <dgm:spPr/>
    </dgm:pt>
    <dgm:pt modelId="{FCCC1A9E-40CD-4748-BD7B-D786BF341F44}" type="pres">
      <dgm:prSet presAssocID="{67E9CC18-F767-4DA7-B7CF-BB04685A0E46}" presName="sibTrans" presStyleCnt="0"/>
      <dgm:spPr/>
    </dgm:pt>
    <dgm:pt modelId="{E80FF3E6-E751-4C09-876F-554887B6582C}" type="pres">
      <dgm:prSet presAssocID="{6A402FFE-7F32-467D-9F35-AA386F6AC05F}" presName="node" presStyleLbl="node1" presStyleIdx="3" presStyleCnt="6">
        <dgm:presLayoutVars>
          <dgm:bulletEnabled val="1"/>
        </dgm:presLayoutVars>
      </dgm:prSet>
      <dgm:spPr/>
    </dgm:pt>
    <dgm:pt modelId="{54365E8E-7F13-4041-ABF8-5CE3463E994A}" type="pres">
      <dgm:prSet presAssocID="{E71B6770-8119-4CCC-BA69-E84D0A048F59}" presName="sibTrans" presStyleCnt="0"/>
      <dgm:spPr/>
    </dgm:pt>
    <dgm:pt modelId="{73A90E1E-04B4-4A1B-AA19-B008AF6D4C78}" type="pres">
      <dgm:prSet presAssocID="{60C5979E-8460-405A-9906-76165BE4BBAD}" presName="node" presStyleLbl="node1" presStyleIdx="4" presStyleCnt="6">
        <dgm:presLayoutVars>
          <dgm:bulletEnabled val="1"/>
        </dgm:presLayoutVars>
      </dgm:prSet>
      <dgm:spPr/>
    </dgm:pt>
    <dgm:pt modelId="{4A3AF59E-758A-4753-9FAC-43D6E748DE86}" type="pres">
      <dgm:prSet presAssocID="{4FA3F900-53CF-4A6E-BAA1-306C78A09D36}" presName="sibTrans" presStyleCnt="0"/>
      <dgm:spPr/>
    </dgm:pt>
    <dgm:pt modelId="{4C961BA8-3612-420E-BE8E-48AD6D255E7C}" type="pres">
      <dgm:prSet presAssocID="{AA7D9F82-8197-4269-B887-11459F1BC8E7}" presName="node" presStyleLbl="node1" presStyleIdx="5" presStyleCnt="6">
        <dgm:presLayoutVars>
          <dgm:bulletEnabled val="1"/>
        </dgm:presLayoutVars>
      </dgm:prSet>
      <dgm:spPr/>
    </dgm:pt>
  </dgm:ptLst>
  <dgm:cxnLst>
    <dgm:cxn modelId="{E9500F05-E2A1-489D-9D57-7077315FE14D}" srcId="{4CD27162-3558-4B4E-8E4C-EB16495F4204}" destId="{1EC7A3FD-DDEB-456D-AE35-A4EAFD25AAC5}" srcOrd="1" destOrd="0" parTransId="{A5BB82A7-8483-4169-843C-9AB6F4F52B06}" sibTransId="{E5872D57-18A5-421E-BFF9-BD9F22E83F54}"/>
    <dgm:cxn modelId="{9A08B016-E631-4DEB-ABCC-D8D64C328278}" type="presOf" srcId="{6A402FFE-7F32-467D-9F35-AA386F6AC05F}" destId="{E80FF3E6-E751-4C09-876F-554887B6582C}" srcOrd="0" destOrd="0" presId="urn:microsoft.com/office/officeart/2005/8/layout/default"/>
    <dgm:cxn modelId="{D134201C-CE46-4E10-A760-FF32603FD925}" type="presOf" srcId="{2F10E38E-982C-46FD-B0DB-7A7ACEA55E2A}" destId="{2349DA41-8CED-409E-BE0D-06D9DB18D9C7}" srcOrd="0" destOrd="0" presId="urn:microsoft.com/office/officeart/2005/8/layout/default"/>
    <dgm:cxn modelId="{CFACA42B-7EC9-4054-9F8B-0481FD5D9A51}" srcId="{4CD27162-3558-4B4E-8E4C-EB16495F4204}" destId="{2F10E38E-982C-46FD-B0DB-7A7ACEA55E2A}" srcOrd="2" destOrd="0" parTransId="{09A2E01E-4F69-4238-B0D5-3320B48F4CD3}" sibTransId="{67E9CC18-F767-4DA7-B7CF-BB04685A0E46}"/>
    <dgm:cxn modelId="{62C58365-4E7F-45DD-B567-DADDAFA08C80}" type="presOf" srcId="{4F54130C-31EE-47FB-ADDF-B1BE0A4BF1AD}" destId="{EFC8D50A-9810-4055-B30D-C4D1772E3DA4}" srcOrd="0" destOrd="0" presId="urn:microsoft.com/office/officeart/2005/8/layout/default"/>
    <dgm:cxn modelId="{42BA7258-555E-4D89-A1A6-A1AF10A4423F}" type="presOf" srcId="{1EC7A3FD-DDEB-456D-AE35-A4EAFD25AAC5}" destId="{98690E09-6FD9-4DF6-9E84-BF31F268FB96}" srcOrd="0" destOrd="0" presId="urn:microsoft.com/office/officeart/2005/8/layout/default"/>
    <dgm:cxn modelId="{C37B417A-DF25-4616-B9B0-7D85EF7C76DF}" srcId="{4CD27162-3558-4B4E-8E4C-EB16495F4204}" destId="{AA7D9F82-8197-4269-B887-11459F1BC8E7}" srcOrd="5" destOrd="0" parTransId="{64716FE5-0A35-47C2-868E-C7BA82ACAA31}" sibTransId="{3F61FCEF-CF90-493B-BDEE-BBEC3CA58C84}"/>
    <dgm:cxn modelId="{C7C62080-08DC-4609-9A41-01A7A4DB41AD}" type="presOf" srcId="{4CD27162-3558-4B4E-8E4C-EB16495F4204}" destId="{3EADF43B-7AA0-49EB-967E-7ED9A8671249}" srcOrd="0" destOrd="0" presId="urn:microsoft.com/office/officeart/2005/8/layout/default"/>
    <dgm:cxn modelId="{D620BF8D-C69C-4F13-A351-769D93705277}" srcId="{4CD27162-3558-4B4E-8E4C-EB16495F4204}" destId="{4F54130C-31EE-47FB-ADDF-B1BE0A4BF1AD}" srcOrd="0" destOrd="0" parTransId="{D81688C4-D5A0-4B48-A917-CB7B7C5E2303}" sibTransId="{023189DA-03A2-4FBC-B925-E6747309E9A4}"/>
    <dgm:cxn modelId="{638E6DA2-5D81-4C14-81EC-AFFD421AC629}" type="presOf" srcId="{AA7D9F82-8197-4269-B887-11459F1BC8E7}" destId="{4C961BA8-3612-420E-BE8E-48AD6D255E7C}" srcOrd="0" destOrd="0" presId="urn:microsoft.com/office/officeart/2005/8/layout/default"/>
    <dgm:cxn modelId="{6EB1FDB5-24D3-4409-A46E-C4734E03FC52}" srcId="{4CD27162-3558-4B4E-8E4C-EB16495F4204}" destId="{6A402FFE-7F32-467D-9F35-AA386F6AC05F}" srcOrd="3" destOrd="0" parTransId="{E0EA727F-0C09-4C3D-BB88-6DDC17340EDF}" sibTransId="{E71B6770-8119-4CCC-BA69-E84D0A048F59}"/>
    <dgm:cxn modelId="{3B184FE6-11AC-49A9-BD9C-724669F692E3}" type="presOf" srcId="{60C5979E-8460-405A-9906-76165BE4BBAD}" destId="{73A90E1E-04B4-4A1B-AA19-B008AF6D4C78}" srcOrd="0" destOrd="0" presId="urn:microsoft.com/office/officeart/2005/8/layout/default"/>
    <dgm:cxn modelId="{710FB3EB-4B61-4189-970A-F338220CE8E0}" srcId="{4CD27162-3558-4B4E-8E4C-EB16495F4204}" destId="{60C5979E-8460-405A-9906-76165BE4BBAD}" srcOrd="4" destOrd="0" parTransId="{06963CAC-7E39-4AFD-8622-63F0FFEF825B}" sibTransId="{4FA3F900-53CF-4A6E-BAA1-306C78A09D36}"/>
    <dgm:cxn modelId="{D4BCB8E9-B10F-4517-BE57-11F80BBFAE5E}" type="presParOf" srcId="{3EADF43B-7AA0-49EB-967E-7ED9A8671249}" destId="{EFC8D50A-9810-4055-B30D-C4D1772E3DA4}" srcOrd="0" destOrd="0" presId="urn:microsoft.com/office/officeart/2005/8/layout/default"/>
    <dgm:cxn modelId="{D1E67093-C520-4F60-B30E-4BF416CB5F35}" type="presParOf" srcId="{3EADF43B-7AA0-49EB-967E-7ED9A8671249}" destId="{10317A57-E49E-4F8C-A572-AF98D1FE4FF0}" srcOrd="1" destOrd="0" presId="urn:microsoft.com/office/officeart/2005/8/layout/default"/>
    <dgm:cxn modelId="{13731BFB-0D4B-46F8-80A2-D37F1445E121}" type="presParOf" srcId="{3EADF43B-7AA0-49EB-967E-7ED9A8671249}" destId="{98690E09-6FD9-4DF6-9E84-BF31F268FB96}" srcOrd="2" destOrd="0" presId="urn:microsoft.com/office/officeart/2005/8/layout/default"/>
    <dgm:cxn modelId="{73785C73-2AF0-47ED-8F6A-4CBE39F62D95}" type="presParOf" srcId="{3EADF43B-7AA0-49EB-967E-7ED9A8671249}" destId="{D990216D-6286-4062-90D2-821E3718187C}" srcOrd="3" destOrd="0" presId="urn:microsoft.com/office/officeart/2005/8/layout/default"/>
    <dgm:cxn modelId="{60D747A9-CD9B-4899-9778-BD3A8CA80104}" type="presParOf" srcId="{3EADF43B-7AA0-49EB-967E-7ED9A8671249}" destId="{2349DA41-8CED-409E-BE0D-06D9DB18D9C7}" srcOrd="4" destOrd="0" presId="urn:microsoft.com/office/officeart/2005/8/layout/default"/>
    <dgm:cxn modelId="{E2AC377C-061B-4676-9CA8-5AFFD0A2FE56}" type="presParOf" srcId="{3EADF43B-7AA0-49EB-967E-7ED9A8671249}" destId="{FCCC1A9E-40CD-4748-BD7B-D786BF341F44}" srcOrd="5" destOrd="0" presId="urn:microsoft.com/office/officeart/2005/8/layout/default"/>
    <dgm:cxn modelId="{00D0342D-2F4D-488E-960B-0B8C70767E70}" type="presParOf" srcId="{3EADF43B-7AA0-49EB-967E-7ED9A8671249}" destId="{E80FF3E6-E751-4C09-876F-554887B6582C}" srcOrd="6" destOrd="0" presId="urn:microsoft.com/office/officeart/2005/8/layout/default"/>
    <dgm:cxn modelId="{4560EBD8-F54E-4649-8805-EEE64638FBEE}" type="presParOf" srcId="{3EADF43B-7AA0-49EB-967E-7ED9A8671249}" destId="{54365E8E-7F13-4041-ABF8-5CE3463E994A}" srcOrd="7" destOrd="0" presId="urn:microsoft.com/office/officeart/2005/8/layout/default"/>
    <dgm:cxn modelId="{D0805573-EE7B-487C-A633-756CD171F137}" type="presParOf" srcId="{3EADF43B-7AA0-49EB-967E-7ED9A8671249}" destId="{73A90E1E-04B4-4A1B-AA19-B008AF6D4C78}" srcOrd="8" destOrd="0" presId="urn:microsoft.com/office/officeart/2005/8/layout/default"/>
    <dgm:cxn modelId="{5AE72A75-78BB-439B-A36E-40274E981776}" type="presParOf" srcId="{3EADF43B-7AA0-49EB-967E-7ED9A8671249}" destId="{4A3AF59E-758A-4753-9FAC-43D6E748DE86}" srcOrd="9" destOrd="0" presId="urn:microsoft.com/office/officeart/2005/8/layout/default"/>
    <dgm:cxn modelId="{C3B83F3C-3FE3-4BA8-830B-3D81F9FF6D13}" type="presParOf" srcId="{3EADF43B-7AA0-49EB-967E-7ED9A8671249}" destId="{4C961BA8-3612-420E-BE8E-48AD6D255E7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8D50A-9810-4055-B30D-C4D1772E3DA4}">
      <dsp:nvSpPr>
        <dsp:cNvPr id="0" name=""/>
        <dsp:cNvSpPr/>
      </dsp:nvSpPr>
      <dsp:spPr>
        <a:xfrm>
          <a:off x="188952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Teks (Header/Body)</a:t>
          </a:r>
          <a:endParaRPr lang="en-US" sz="3500" kern="1200" dirty="0">
            <a:latin typeface="Source Serif Pro Black"/>
          </a:endParaRPr>
        </a:p>
      </dsp:txBody>
      <dsp:txXfrm>
        <a:off x="188952" y="1663"/>
        <a:ext cx="3168029" cy="1900817"/>
      </dsp:txXfrm>
    </dsp:sp>
    <dsp:sp modelId="{98690E09-6FD9-4DF6-9E84-BF31F268FB96}">
      <dsp:nvSpPr>
        <dsp:cNvPr id="0" name=""/>
        <dsp:cNvSpPr/>
      </dsp:nvSpPr>
      <dsp:spPr>
        <a:xfrm>
          <a:off x="3673785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Display Data Tabular</a:t>
          </a:r>
        </a:p>
      </dsp:txBody>
      <dsp:txXfrm>
        <a:off x="3673785" y="1663"/>
        <a:ext cx="3168029" cy="1900817"/>
      </dsp:txXfrm>
    </dsp:sp>
    <dsp:sp modelId="{2349DA41-8CED-409E-BE0D-06D9DB18D9C7}">
      <dsp:nvSpPr>
        <dsp:cNvPr id="0" name=""/>
        <dsp:cNvSpPr/>
      </dsp:nvSpPr>
      <dsp:spPr>
        <a:xfrm>
          <a:off x="7158617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Source Serif Pro Black"/>
            </a:rPr>
            <a:t>Assets (Gambar)</a:t>
          </a:r>
        </a:p>
      </dsp:txBody>
      <dsp:txXfrm>
        <a:off x="7158617" y="1663"/>
        <a:ext cx="3168029" cy="1900817"/>
      </dsp:txXfrm>
    </dsp:sp>
    <dsp:sp modelId="{E80FF3E6-E751-4C09-876F-554887B6582C}">
      <dsp:nvSpPr>
        <dsp:cNvPr id="0" name=""/>
        <dsp:cNvSpPr/>
      </dsp:nvSpPr>
      <dsp:spPr>
        <a:xfrm>
          <a:off x="188952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err="1"/>
            <a:t>Komponen</a:t>
          </a:r>
          <a:r>
            <a:rPr lang="en-US" sz="3500" kern="1200"/>
            <a:t> Form</a:t>
          </a:r>
        </a:p>
      </dsp:txBody>
      <dsp:txXfrm>
        <a:off x="188952" y="2219283"/>
        <a:ext cx="3168029" cy="1900817"/>
      </dsp:txXfrm>
    </dsp:sp>
    <dsp:sp modelId="{73A90E1E-04B4-4A1B-AA19-B008AF6D4C78}">
      <dsp:nvSpPr>
        <dsp:cNvPr id="0" name=""/>
        <dsp:cNvSpPr/>
      </dsp:nvSpPr>
      <dsp:spPr>
        <a:xfrm>
          <a:off x="3673785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Chart</a:t>
          </a:r>
        </a:p>
      </dsp:txBody>
      <dsp:txXfrm>
        <a:off x="3673785" y="2219283"/>
        <a:ext cx="3168029" cy="1900817"/>
      </dsp:txXfrm>
    </dsp:sp>
    <dsp:sp modelId="{4C961BA8-3612-420E-BE8E-48AD6D255E7C}">
      <dsp:nvSpPr>
        <dsp:cNvPr id="0" name=""/>
        <dsp:cNvSpPr/>
      </dsp:nvSpPr>
      <dsp:spPr>
        <a:xfrm>
          <a:off x="7158617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Other Components</a:t>
          </a:r>
        </a:p>
      </dsp:txBody>
      <dsp:txXfrm>
        <a:off x="7158617" y="2219283"/>
        <a:ext cx="3168029" cy="190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0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8999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01E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101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0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101E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47"/>
            <a:ext cx="10515600" cy="89570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1"/>
            <a:ext cx="10515600" cy="5054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F0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101E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F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F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21academy.com/datascience-blog/python/best-id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cs.streamlit.io/library/api-referenc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lit.io/cloud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for Beginners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your first program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0CC-FDC9-49F2-952F-8134AEDB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364F-99BC-47F6-94C4-CCE6CA58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yang </a:t>
            </a:r>
            <a:r>
              <a:rPr lang="en-ID" dirty="0" err="1"/>
              <a:t>populer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kemudahannya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dan </a:t>
            </a:r>
            <a:r>
              <a:rPr lang="en-ID" dirty="0" err="1"/>
              <a:t>fleksibilitasnya</a:t>
            </a:r>
            <a:r>
              <a:rPr lang="en-ID" dirty="0"/>
              <a:t>. Bahasa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agar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dibaca</a:t>
            </a:r>
            <a:r>
              <a:rPr lang="en-ID" dirty="0"/>
              <a:t> dan </a:t>
            </a:r>
            <a:r>
              <a:rPr lang="en-ID" dirty="0" err="1"/>
              <a:t>dipahami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pemula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profesional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B1045-16FB-49B4-B9BB-B6CDE996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82AB-1693-4925-9DC8-B34D07E8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Sintaks yang Sederhana dan Mudah Dipelajari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04EC-68FF-4A7C-A6B1-82E6C605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672"/>
            <a:ext cx="10515600" cy="1887946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Python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sintaks</a:t>
            </a:r>
            <a:r>
              <a:rPr lang="en-ID" dirty="0"/>
              <a:t> yang </a:t>
            </a:r>
            <a:r>
              <a:rPr lang="en-ID" dirty="0" err="1"/>
              <a:t>bersih</a:t>
            </a:r>
            <a:r>
              <a:rPr lang="en-ID" dirty="0"/>
              <a:t> dan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membuatnya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, </a:t>
            </a:r>
            <a:r>
              <a:rPr lang="en-ID" dirty="0" err="1"/>
              <a:t>bahkan</a:t>
            </a:r>
            <a:r>
              <a:rPr lang="en-ID" dirty="0"/>
              <a:t> oleh </a:t>
            </a:r>
            <a:r>
              <a:rPr lang="en-ID" dirty="0" err="1"/>
              <a:t>pemula</a:t>
            </a:r>
            <a:r>
              <a:rPr lang="en-ID" dirty="0"/>
              <a:t> yang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3680-B5D6-4376-BF8E-3F33F14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08458D-9F49-479B-BB24-05070E30B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82654"/>
              </p:ext>
            </p:extLst>
          </p:nvPr>
        </p:nvGraphicFramePr>
        <p:xfrm>
          <a:off x="2032000" y="3205438"/>
          <a:ext cx="8128000" cy="1887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449590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9076792"/>
                    </a:ext>
                  </a:extLst>
                </a:gridCol>
              </a:tblGrid>
              <a:tr h="5332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159"/>
                  </a:ext>
                </a:extLst>
              </a:tr>
              <a:tr h="1354667">
                <a:tc>
                  <a:txBody>
                    <a:bodyPr/>
                    <a:lstStyle/>
                    <a:p>
                      <a:r>
                        <a:rPr lang="en-ID" dirty="0"/>
                        <a:t>print("Hello, World!")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public class Main { public static void main(String[] </a:t>
                      </a:r>
                      <a:r>
                        <a:rPr lang="en-ID" dirty="0" err="1"/>
                        <a:t>args</a:t>
                      </a:r>
                      <a:r>
                        <a:rPr lang="en-ID" dirty="0"/>
                        <a:t>) { </a:t>
                      </a:r>
                      <a:r>
                        <a:rPr lang="en-ID" dirty="0" err="1"/>
                        <a:t>System.out.println</a:t>
                      </a:r>
                      <a:r>
                        <a:rPr lang="en-ID" dirty="0"/>
                        <a:t>("Hello, World!"); }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2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82AB-1693-4925-9DC8-B34D07E8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Serbaguna</a:t>
            </a:r>
            <a:r>
              <a:rPr lang="en-ID" dirty="0"/>
              <a:t> dan </a:t>
            </a:r>
            <a:r>
              <a:rPr lang="en-ID" dirty="0" err="1"/>
              <a:t>Multiguna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3680-B5D6-4376-BF8E-3F33F14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B3182-FABC-48CE-BE1D-FCF1DEEB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D" sz="2400" dirty="0"/>
              <a:t>Python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berbagai</a:t>
            </a:r>
            <a:r>
              <a:rPr lang="en-ID" sz="2400" dirty="0"/>
              <a:t> </a:t>
            </a:r>
            <a:r>
              <a:rPr lang="en-ID" sz="2400" dirty="0" err="1"/>
              <a:t>tujuan</a:t>
            </a:r>
            <a:r>
              <a:rPr lang="en-ID" sz="2400" dirty="0"/>
              <a:t>, </a:t>
            </a:r>
            <a:r>
              <a:rPr lang="en-ID" sz="2400" dirty="0" err="1"/>
              <a:t>seperti</a:t>
            </a:r>
            <a:r>
              <a:rPr lang="en-ID" sz="2400" dirty="0"/>
              <a:t>:</a:t>
            </a:r>
          </a:p>
          <a:p>
            <a:pPr>
              <a:spcAft>
                <a:spcPts val="600"/>
              </a:spcAft>
            </a:pPr>
            <a:r>
              <a:rPr lang="en-ID" sz="2400" b="1" dirty="0" err="1"/>
              <a:t>Pengembangan</a:t>
            </a:r>
            <a:r>
              <a:rPr lang="en-ID" sz="2400" b="1" dirty="0"/>
              <a:t> web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Django, Flask)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/>
              <a:t>Data Science dan </a:t>
            </a:r>
            <a:r>
              <a:rPr lang="en-ID" sz="2400" b="1" dirty="0" err="1"/>
              <a:t>Analisis</a:t>
            </a:r>
            <a:r>
              <a:rPr lang="en-ID" sz="2400" b="1" dirty="0"/>
              <a:t> Data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Pandas, NumPy)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 err="1"/>
              <a:t>Kecerdasan</a:t>
            </a:r>
            <a:r>
              <a:rPr lang="en-ID" sz="2400" b="1" dirty="0"/>
              <a:t> </a:t>
            </a:r>
            <a:r>
              <a:rPr lang="en-ID" sz="2400" b="1" dirty="0" err="1"/>
              <a:t>Buatan</a:t>
            </a:r>
            <a:r>
              <a:rPr lang="en-ID" sz="2400" b="1" dirty="0"/>
              <a:t> dan Machine Learning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TensorFlow, </a:t>
            </a:r>
            <a:r>
              <a:rPr lang="en-ID" sz="2400" dirty="0" err="1"/>
              <a:t>PyTorch</a:t>
            </a:r>
            <a:r>
              <a:rPr lang="en-ID" sz="2400" dirty="0"/>
              <a:t>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 err="1"/>
              <a:t>Otomasi</a:t>
            </a:r>
            <a:r>
              <a:rPr lang="en-ID" sz="2400" b="1" dirty="0"/>
              <a:t> </a:t>
            </a:r>
            <a:r>
              <a:rPr lang="en-ID" sz="2400" b="1" dirty="0" err="1"/>
              <a:t>tugas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Selenium </a:t>
            </a:r>
            <a:r>
              <a:rPr lang="en-ID" sz="2400" dirty="0" err="1"/>
              <a:t>untuk</a:t>
            </a:r>
            <a:r>
              <a:rPr lang="en-ID" sz="2400" dirty="0"/>
              <a:t> web scraping).</a:t>
            </a:r>
          </a:p>
        </p:txBody>
      </p:sp>
    </p:spTree>
    <p:extLst>
      <p:ext uri="{BB962C8B-B14F-4D97-AF65-F5344CB8AC3E}">
        <p14:creationId xmlns:p14="http://schemas.microsoft.com/office/powerpoint/2010/main" val="204373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4A3A-4E4D-4F84-B7DC-59DB2050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Komunitas Besar dan Dukungan Library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9C49-00DD-457E-92A4-31C6DB9B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Python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komunitas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pengembang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. Jika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solusinya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tersedia</a:t>
            </a:r>
            <a:r>
              <a:rPr lang="en-ID" dirty="0"/>
              <a:t> di internet.</a:t>
            </a:r>
          </a:p>
          <a:p>
            <a:pPr marL="0" indent="0">
              <a:buNone/>
            </a:pPr>
            <a:r>
              <a:rPr lang="en-ID" dirty="0"/>
              <a:t>Banyak library dan framework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yang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:</a:t>
            </a:r>
          </a:p>
          <a:p>
            <a:r>
              <a:rPr lang="en-ID" dirty="0"/>
              <a:t>Matplotlib dan Seaborn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data.</a:t>
            </a:r>
          </a:p>
          <a:p>
            <a:r>
              <a:rPr lang="en-ID" dirty="0"/>
              <a:t>OpenCV </a:t>
            </a:r>
            <a:r>
              <a:rPr lang="en-ID" dirty="0" err="1"/>
              <a:t>untuk</a:t>
            </a:r>
            <a:r>
              <a:rPr lang="en-ID" dirty="0"/>
              <a:t> computer vision.</a:t>
            </a:r>
          </a:p>
          <a:p>
            <a:r>
              <a:rPr lang="en-ID" dirty="0"/>
              <a:t>Scikit-learn </a:t>
            </a:r>
            <a:r>
              <a:rPr lang="en-ID" dirty="0" err="1"/>
              <a:t>untuk</a:t>
            </a:r>
            <a:r>
              <a:rPr lang="en-ID" dirty="0"/>
              <a:t> machine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7810D-C071-4289-B47C-E5E720D0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A7B8-A3D2-401B-9BA6-52628E2F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Keunggulan</a:t>
            </a:r>
            <a:r>
              <a:rPr lang="en-US" dirty="0"/>
              <a:t> lain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D6C1-41B6-40F7-9653-4DB67EF4F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Cross-Platform dan </a:t>
            </a:r>
            <a:r>
              <a:rPr lang="en-ID" dirty="0" err="1"/>
              <a:t>Portabel</a:t>
            </a:r>
            <a:endParaRPr lang="en-ID" dirty="0"/>
          </a:p>
          <a:p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Kecil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Besar</a:t>
            </a:r>
            <a:endParaRPr lang="en-ID" dirty="0"/>
          </a:p>
          <a:p>
            <a:r>
              <a:rPr lang="en-ID" dirty="0"/>
              <a:t>Open Source dan Gratis</a:t>
            </a:r>
          </a:p>
          <a:p>
            <a:r>
              <a:rPr lang="en-ID" dirty="0"/>
              <a:t>Banyak </a:t>
            </a:r>
            <a:r>
              <a:rPr lang="en-ID" dirty="0" err="1"/>
              <a:t>Digunakan</a:t>
            </a:r>
            <a:r>
              <a:rPr lang="en-ID" dirty="0"/>
              <a:t> di </a:t>
            </a:r>
            <a:r>
              <a:rPr lang="en-ID" dirty="0" err="1"/>
              <a:t>Industri</a:t>
            </a:r>
            <a:r>
              <a:rPr lang="en-ID" dirty="0"/>
              <a:t> (Bahasa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data analytics / machine learning / AI)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80725-FC0E-486C-A076-9A409DB6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BDFF-B4B4-3CEB-104E-CD2180BE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Dasar-Dasar Python</a:t>
            </a:r>
          </a:p>
        </p:txBody>
      </p:sp>
    </p:spTree>
    <p:extLst>
      <p:ext uri="{BB962C8B-B14F-4D97-AF65-F5344CB8AC3E}">
        <p14:creationId xmlns:p14="http://schemas.microsoft.com/office/powerpoint/2010/main" val="147979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1D2F-D8AF-40E4-B13B-1BF86181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 Most Popular Tools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6972-1448-4E0E-88A0-8C958F7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6" descr="Top 10 Python IDEs and Code Editors: Beginners Guide">
            <a:extLst>
              <a:ext uri="{FF2B5EF4-FFF2-40B4-BE49-F238E27FC236}">
                <a16:creationId xmlns:a16="http://schemas.microsoft.com/office/drawing/2014/main" id="{9BB4A22E-AD80-4877-AC5A-81D8C087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4" t="9335" r="12980" b="13171"/>
          <a:stretch/>
        </p:blipFill>
        <p:spPr bwMode="auto">
          <a:xfrm>
            <a:off x="1522071" y="1482140"/>
            <a:ext cx="8953018" cy="40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1EB86-A561-46C0-8267-35710FDC2042}"/>
              </a:ext>
            </a:extLst>
          </p:cNvPr>
          <p:cNvSpPr txBox="1"/>
          <p:nvPr/>
        </p:nvSpPr>
        <p:spPr>
          <a:xfrm>
            <a:off x="3024849" y="5653509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</a:t>
            </a:r>
            <a:r>
              <a:rPr lang="en-US" sz="1600" i="1" dirty="0">
                <a:hlinkClick r:id="rId3"/>
              </a:rPr>
              <a:t>https://k21academy.com/datascience-blog/python/best-ide/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3279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E657-8B17-4CBE-9615-789FCA50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 vs Notebook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E6BF6-4CA3-4080-81E3-E1CFAD31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0589B70-8B4E-4F98-A5B4-500971BE1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9275"/>
              </p:ext>
            </p:extLst>
          </p:nvPr>
        </p:nvGraphicFramePr>
        <p:xfrm>
          <a:off x="1221928" y="1327220"/>
          <a:ext cx="10069992" cy="40118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63130">
                  <a:extLst>
                    <a:ext uri="{9D8B030D-6E8A-4147-A177-3AD203B41FA5}">
                      <a16:colId xmlns:a16="http://schemas.microsoft.com/office/drawing/2014/main" val="682233633"/>
                    </a:ext>
                  </a:extLst>
                </a:gridCol>
                <a:gridCol w="3988993">
                  <a:extLst>
                    <a:ext uri="{9D8B030D-6E8A-4147-A177-3AD203B41FA5}">
                      <a16:colId xmlns:a16="http://schemas.microsoft.com/office/drawing/2014/main" val="2643089758"/>
                    </a:ext>
                  </a:extLst>
                </a:gridCol>
                <a:gridCol w="4117869">
                  <a:extLst>
                    <a:ext uri="{9D8B030D-6E8A-4147-A177-3AD203B41FA5}">
                      <a16:colId xmlns:a16="http://schemas.microsoft.com/office/drawing/2014/main" val="1390073392"/>
                    </a:ext>
                  </a:extLst>
                </a:gridCol>
              </a:tblGrid>
              <a:tr h="507571">
                <a:tc>
                  <a:txBody>
                    <a:bodyPr/>
                    <a:lstStyle/>
                    <a:p>
                      <a:r>
                        <a:rPr lang="en-US" dirty="0" err="1"/>
                        <a:t>Aspek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Program (.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Notebook (.</a:t>
                      </a:r>
                      <a:r>
                        <a:rPr lang="en-US" dirty="0" err="1"/>
                        <a:t>ipynb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76675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US" b="1" dirty="0"/>
                        <a:t>Format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</a:t>
                      </a:r>
                      <a:r>
                        <a:rPr lang="en-US" dirty="0" err="1"/>
                        <a:t>teks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kode</a:t>
                      </a:r>
                      <a:r>
                        <a:rPr lang="en-US" dirty="0"/>
                        <a:t> python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File </a:t>
                      </a:r>
                      <a:r>
                        <a:rPr lang="en-ID" dirty="0" err="1"/>
                        <a:t>berbasis</a:t>
                      </a:r>
                      <a:r>
                        <a:rPr lang="en-ID" dirty="0"/>
                        <a:t> JSON yang </a:t>
                      </a:r>
                      <a:r>
                        <a:rPr lang="en-ID" dirty="0" err="1"/>
                        <a:t>berisi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kode</a:t>
                      </a:r>
                      <a:r>
                        <a:rPr lang="en-ID" dirty="0"/>
                        <a:t>, </a:t>
                      </a:r>
                      <a:r>
                        <a:rPr lang="en-ID" dirty="0" err="1"/>
                        <a:t>teks</a:t>
                      </a:r>
                      <a:r>
                        <a:rPr lang="en-ID" dirty="0"/>
                        <a:t>, dan output </a:t>
                      </a:r>
                      <a:r>
                        <a:rPr lang="en-ID" dirty="0" err="1"/>
                        <a:t>interaktif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143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/>
                        <a:t>Editor Umum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Diedit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dengan</a:t>
                      </a:r>
                      <a:r>
                        <a:rPr lang="en-ID" dirty="0"/>
                        <a:t> editor </a:t>
                      </a:r>
                      <a:r>
                        <a:rPr lang="en-ID" dirty="0" err="1"/>
                        <a:t>teks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atau</a:t>
                      </a:r>
                      <a:r>
                        <a:rPr lang="en-ID" dirty="0"/>
                        <a:t> IDE </a:t>
                      </a:r>
                      <a:r>
                        <a:rPr lang="en-ID" dirty="0" err="1"/>
                        <a:t>seperti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VSCode</a:t>
                      </a:r>
                      <a:r>
                        <a:rPr lang="en-ID" dirty="0"/>
                        <a:t>, PyCharm.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Dijalankan di Jupyter Notebook atau Google Colab.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07012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 dirty="0" err="1"/>
                        <a:t>Eksekusi</a:t>
                      </a:r>
                      <a:r>
                        <a:rPr lang="en-ID" b="1" dirty="0"/>
                        <a:t> Kode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Dieksekusi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sekaligus</a:t>
                      </a:r>
                      <a:r>
                        <a:rPr lang="en-ID" dirty="0"/>
                        <a:t> (script </a:t>
                      </a:r>
                      <a:r>
                        <a:rPr lang="en-ID" dirty="0" err="1"/>
                        <a:t>dari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awal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ke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akhir</a:t>
                      </a:r>
                      <a:r>
                        <a:rPr lang="en-ID" dirty="0"/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Kode </a:t>
                      </a:r>
                      <a:r>
                        <a:rPr lang="en-ID" dirty="0" err="1"/>
                        <a:t>dieksekusi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sel</a:t>
                      </a:r>
                      <a:r>
                        <a:rPr lang="en-ID" dirty="0"/>
                        <a:t> per </a:t>
                      </a:r>
                      <a:r>
                        <a:rPr lang="en-ID" dirty="0" err="1"/>
                        <a:t>sel</a:t>
                      </a:r>
                      <a:r>
                        <a:rPr lang="en-ID" dirty="0"/>
                        <a:t>, </a:t>
                      </a:r>
                      <a:r>
                        <a:rPr lang="en-ID" dirty="0" err="1"/>
                        <a:t>memungkinkan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hasil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instan</a:t>
                      </a:r>
                      <a:r>
                        <a:rPr lang="en-ID" dirty="0"/>
                        <a:t> per </a:t>
                      </a:r>
                      <a:r>
                        <a:rPr lang="en-ID" dirty="0" err="1"/>
                        <a:t>bagian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80100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 dirty="0" err="1"/>
                        <a:t>Kegunaan</a:t>
                      </a:r>
                      <a:r>
                        <a:rPr lang="en-ID" b="1" dirty="0"/>
                        <a:t> Utama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Cocok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untuk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proyek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besar</a:t>
                      </a:r>
                      <a:r>
                        <a:rPr lang="en-ID" dirty="0"/>
                        <a:t>, script </a:t>
                      </a:r>
                      <a:r>
                        <a:rPr lang="en-ID" dirty="0" err="1"/>
                        <a:t>otomatisasi</a:t>
                      </a:r>
                      <a:r>
                        <a:rPr lang="en-ID" dirty="0"/>
                        <a:t>, dan </a:t>
                      </a:r>
                      <a:r>
                        <a:rPr lang="en-ID" dirty="0" err="1"/>
                        <a:t>aplikasi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Cocok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untuk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eksplorasi</a:t>
                      </a:r>
                      <a:r>
                        <a:rPr lang="en-ID" dirty="0"/>
                        <a:t> data, </a:t>
                      </a:r>
                      <a:r>
                        <a:rPr lang="en-ID" dirty="0" err="1"/>
                        <a:t>eksperimen</a:t>
                      </a:r>
                      <a:r>
                        <a:rPr lang="en-ID" dirty="0"/>
                        <a:t>, dan </a:t>
                      </a:r>
                      <a:r>
                        <a:rPr lang="en-ID" dirty="0" err="1"/>
                        <a:t>pembelajaran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4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08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print()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print()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perintah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mencetak</a:t>
            </a:r>
            <a:r>
              <a:rPr lang="en-ID" sz="2400" dirty="0"/>
              <a:t> (</a:t>
            </a:r>
            <a:r>
              <a:rPr lang="en-ID" sz="2400" dirty="0" err="1"/>
              <a:t>menampilkan</a:t>
            </a:r>
            <a:r>
              <a:rPr lang="en-ID" sz="2400" dirty="0"/>
              <a:t>) </a:t>
            </a:r>
            <a:r>
              <a:rPr lang="en-ID" sz="2400" dirty="0" err="1"/>
              <a:t>sesuatu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konsol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layar</a:t>
            </a:r>
            <a:endParaRPr lang="en-ID" sz="2400" dirty="0"/>
          </a:p>
          <a:p>
            <a:endParaRPr lang="en-ID" sz="2400" dirty="0"/>
          </a:p>
          <a:p>
            <a:pPr marL="0" indent="0">
              <a:buNone/>
            </a:pP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29E48-4591-4654-9F4A-6D301B45AAA9}"/>
              </a:ext>
            </a:extLst>
          </p:cNvPr>
          <p:cNvSpPr/>
          <p:nvPr/>
        </p:nvSpPr>
        <p:spPr>
          <a:xfrm>
            <a:off x="838200" y="249985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print(“Hello World”)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B631B-CF4D-4EA6-8CE3-CC2FFC1E7988}"/>
              </a:ext>
            </a:extLst>
          </p:cNvPr>
          <p:cNvSpPr/>
          <p:nvPr/>
        </p:nvSpPr>
        <p:spPr>
          <a:xfrm>
            <a:off x="838200" y="464574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Hello World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A53D8-B2C9-4BE6-AD39-18F263DCEAEE}"/>
              </a:ext>
            </a:extLst>
          </p:cNvPr>
          <p:cNvSpPr txBox="1"/>
          <p:nvPr/>
        </p:nvSpPr>
        <p:spPr>
          <a:xfrm>
            <a:off x="8042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4AA44-2155-450A-A0E1-02B67EEA05E5}"/>
              </a:ext>
            </a:extLst>
          </p:cNvPr>
          <p:cNvSpPr txBox="1"/>
          <p:nvPr/>
        </p:nvSpPr>
        <p:spPr>
          <a:xfrm>
            <a:off x="8042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CBAA0-354F-4D05-9A90-40CD9AB9E6B7}"/>
              </a:ext>
            </a:extLst>
          </p:cNvPr>
          <p:cNvSpPr/>
          <p:nvPr/>
        </p:nvSpPr>
        <p:spPr>
          <a:xfrm>
            <a:off x="6521245" y="249985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print(“Hello”, “World”)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6BBD6-B3B0-42EC-BE6D-43439D1ED8D2}"/>
              </a:ext>
            </a:extLst>
          </p:cNvPr>
          <p:cNvSpPr/>
          <p:nvPr/>
        </p:nvSpPr>
        <p:spPr>
          <a:xfrm>
            <a:off x="6521245" y="464574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Hello World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DE404-C177-4597-B14E-27CD88E3FD5E}"/>
              </a:ext>
            </a:extLst>
          </p:cNvPr>
          <p:cNvSpPr txBox="1"/>
          <p:nvPr/>
        </p:nvSpPr>
        <p:spPr>
          <a:xfrm>
            <a:off x="6487327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F5D15-2260-4744-B315-3C9704568FDB}"/>
              </a:ext>
            </a:extLst>
          </p:cNvPr>
          <p:cNvSpPr txBox="1"/>
          <p:nvPr/>
        </p:nvSpPr>
        <p:spPr>
          <a:xfrm>
            <a:off x="6487327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6000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1" dirty="0" err="1"/>
              <a:t>Variabel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Python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tempat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menyimpan</a:t>
            </a:r>
            <a:r>
              <a:rPr lang="en-ID" sz="2400" dirty="0"/>
              <a:t> data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data </a:t>
            </a:r>
            <a:r>
              <a:rPr lang="en-ID" sz="2400" dirty="0" err="1"/>
              <a:t>tersebut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kembali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29E48-4591-4654-9F4A-6D301B45AAA9}"/>
              </a:ext>
            </a:extLst>
          </p:cNvPr>
          <p:cNvSpPr/>
          <p:nvPr/>
        </p:nvSpPr>
        <p:spPr>
          <a:xfrm>
            <a:off x="838200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19920123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B631B-CF4D-4EA6-8CE3-CC2FFC1E7988}"/>
              </a:ext>
            </a:extLst>
          </p:cNvPr>
          <p:cNvSpPr/>
          <p:nvPr/>
        </p:nvSpPr>
        <p:spPr>
          <a:xfrm>
            <a:off x="838200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19920123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A53D8-B2C9-4BE6-AD39-18F263DCEAEE}"/>
              </a:ext>
            </a:extLst>
          </p:cNvPr>
          <p:cNvSpPr txBox="1"/>
          <p:nvPr/>
        </p:nvSpPr>
        <p:spPr>
          <a:xfrm>
            <a:off x="8042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4AA44-2155-450A-A0E1-02B67EEA05E5}"/>
              </a:ext>
            </a:extLst>
          </p:cNvPr>
          <p:cNvSpPr txBox="1"/>
          <p:nvPr/>
        </p:nvSpPr>
        <p:spPr>
          <a:xfrm>
            <a:off x="8042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4565E-A57C-4DC7-ACC4-89A360196847}"/>
              </a:ext>
            </a:extLst>
          </p:cNvPr>
          <p:cNvSpPr/>
          <p:nvPr/>
        </p:nvSpPr>
        <p:spPr>
          <a:xfrm>
            <a:off x="4741359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‘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terserah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’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7764B-6669-44DE-B4BA-DB1B22702586}"/>
              </a:ext>
            </a:extLst>
          </p:cNvPr>
          <p:cNvSpPr/>
          <p:nvPr/>
        </p:nvSpPr>
        <p:spPr>
          <a:xfrm>
            <a:off x="4741359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terserah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E85D5-7683-447F-BF21-1BB376A4998C}"/>
              </a:ext>
            </a:extLst>
          </p:cNvPr>
          <p:cNvSpPr txBox="1"/>
          <p:nvPr/>
        </p:nvSpPr>
        <p:spPr>
          <a:xfrm>
            <a:off x="4707441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0B6AD-4EA4-411A-8EBC-D984C8B2AC09}"/>
              </a:ext>
            </a:extLst>
          </p:cNvPr>
          <p:cNvSpPr txBox="1"/>
          <p:nvPr/>
        </p:nvSpPr>
        <p:spPr>
          <a:xfrm>
            <a:off x="4707441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7F52C-1005-404C-AABC-9A0F5DB54CBA}"/>
              </a:ext>
            </a:extLst>
          </p:cNvPr>
          <p:cNvSpPr/>
          <p:nvPr/>
        </p:nvSpPr>
        <p:spPr>
          <a:xfrm>
            <a:off x="8610600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20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10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a+b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B8BB0-25F2-41CD-9E9B-5004D88B16A4}"/>
              </a:ext>
            </a:extLst>
          </p:cNvPr>
          <p:cNvSpPr/>
          <p:nvPr/>
        </p:nvSpPr>
        <p:spPr>
          <a:xfrm>
            <a:off x="8610600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30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A6854-BE89-437A-AE2C-C0C3CF113F22}"/>
              </a:ext>
            </a:extLst>
          </p:cNvPr>
          <p:cNvSpPr txBox="1"/>
          <p:nvPr/>
        </p:nvSpPr>
        <p:spPr>
          <a:xfrm>
            <a:off x="85766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CE10A-DB4B-4513-BC34-6BC2C3F47BD3}"/>
              </a:ext>
            </a:extLst>
          </p:cNvPr>
          <p:cNvSpPr txBox="1"/>
          <p:nvPr/>
        </p:nvSpPr>
        <p:spPr>
          <a:xfrm>
            <a:off x="85766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773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DF88-E961-477D-A27A-1ED239B1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session is about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A5F3-61C6-4EDA-9B12-9682BA99F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122821"/>
            <a:ext cx="5243286" cy="505414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Mengenal</a:t>
            </a:r>
            <a:r>
              <a:rPr lang="en-US" dirty="0"/>
              <a:t> python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Membahas</a:t>
            </a:r>
            <a:r>
              <a:rPr lang="en-US" dirty="0"/>
              <a:t> dan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sintaks-sintaks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python</a:t>
            </a:r>
          </a:p>
          <a:p>
            <a:pPr marL="0" indent="0">
              <a:buNone/>
            </a:pPr>
            <a:r>
              <a:rPr lang="en-ID" dirty="0" err="1"/>
              <a:t>Membuat</a:t>
            </a:r>
            <a:r>
              <a:rPr lang="en-ID" dirty="0"/>
              <a:t> program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python</a:t>
            </a:r>
          </a:p>
          <a:p>
            <a:pPr marL="0" indent="0">
              <a:buNone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menggunakan</a:t>
            </a:r>
            <a:r>
              <a:rPr lang="en-ID" dirty="0"/>
              <a:t>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1584-F99C-47A6-B4C7-38927C07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771D7FA-6A44-406D-97E4-B6E4D8C7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117853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959B9DB-2F90-4514-B9AB-D8255946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49841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64ECAA6F-31E9-44E8-9BC1-B867E624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535566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D109A97-0AC2-4668-B80E-71802C46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21291"/>
            <a:ext cx="457200" cy="457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209D69-CC1D-464A-A853-A3CD9F7C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117853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- 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602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</a:t>
            </a:r>
            <a:r>
              <a:rPr lang="en-ID" sz="2400" dirty="0" err="1"/>
              <a:t>erikut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tipe</a:t>
            </a:r>
            <a:r>
              <a:rPr lang="en-ID" sz="2400" dirty="0"/>
              <a:t> data yang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(native 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472"/>
            <a:ext cx="2743200" cy="365125"/>
          </a:xfrm>
        </p:spPr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E3F116-360C-4057-B556-BD70DDAC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02434"/>
              </p:ext>
            </p:extLst>
          </p:nvPr>
        </p:nvGraphicFramePr>
        <p:xfrm>
          <a:off x="838200" y="2324949"/>
          <a:ext cx="331347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705">
                  <a:extLst>
                    <a:ext uri="{9D8B030D-6E8A-4147-A177-3AD203B41FA5}">
                      <a16:colId xmlns:a16="http://schemas.microsoft.com/office/drawing/2014/main" val="1343183"/>
                    </a:ext>
                  </a:extLst>
                </a:gridCol>
                <a:gridCol w="2076766">
                  <a:extLst>
                    <a:ext uri="{9D8B030D-6E8A-4147-A177-3AD203B41FA5}">
                      <a16:colId xmlns:a16="http://schemas.microsoft.com/office/drawing/2014/main" val="36929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String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teks</a:t>
                      </a:r>
                      <a:r>
                        <a:rPr lang="en-US" dirty="0"/>
                        <a:t>”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8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Integer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1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Float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3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Boolean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783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95B959-73A8-4A9C-8A4C-5D44D385D068}"/>
              </a:ext>
            </a:extLst>
          </p:cNvPr>
          <p:cNvSpPr txBox="1"/>
          <p:nvPr/>
        </p:nvSpPr>
        <p:spPr>
          <a:xfrm>
            <a:off x="1539866" y="1784920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value data</a:t>
            </a:r>
            <a:endParaRPr lang="en-ID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D66A9-42ED-4986-B9D7-CEC0B39AC422}"/>
              </a:ext>
            </a:extLst>
          </p:cNvPr>
          <p:cNvSpPr/>
          <p:nvPr/>
        </p:nvSpPr>
        <p:spPr>
          <a:xfrm>
            <a:off x="5412660" y="227668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19920123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print(type(a))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9A0830-3BF3-4FF9-97DE-930B3C68163E}"/>
              </a:ext>
            </a:extLst>
          </p:cNvPr>
          <p:cNvSpPr/>
          <p:nvPr/>
        </p:nvSpPr>
        <p:spPr>
          <a:xfrm>
            <a:off x="5412660" y="442257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3542-94B5-4F61-8AB1-540F165945DA}"/>
              </a:ext>
            </a:extLst>
          </p:cNvPr>
          <p:cNvSpPr txBox="1"/>
          <p:nvPr/>
        </p:nvSpPr>
        <p:spPr>
          <a:xfrm>
            <a:off x="5378742" y="190238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F36EE-5BB2-446B-A0F3-E9497846D610}"/>
              </a:ext>
            </a:extLst>
          </p:cNvPr>
          <p:cNvSpPr txBox="1"/>
          <p:nvPr/>
        </p:nvSpPr>
        <p:spPr>
          <a:xfrm>
            <a:off x="5378742" y="405851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C69AC-25C5-49D7-851E-B654A1DC3AC1}"/>
              </a:ext>
            </a:extLst>
          </p:cNvPr>
          <p:cNvSpPr/>
          <p:nvPr/>
        </p:nvSpPr>
        <p:spPr>
          <a:xfrm>
            <a:off x="7949383" y="227668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“nasi”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print(type(b))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482EBF-AAF1-4B0B-9A12-394F04083CE5}"/>
              </a:ext>
            </a:extLst>
          </p:cNvPr>
          <p:cNvSpPr/>
          <p:nvPr/>
        </p:nvSpPr>
        <p:spPr>
          <a:xfrm>
            <a:off x="7949383" y="442257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str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4630B-1368-47B4-B773-BD92DE86498C}"/>
              </a:ext>
            </a:extLst>
          </p:cNvPr>
          <p:cNvSpPr txBox="1"/>
          <p:nvPr/>
        </p:nvSpPr>
        <p:spPr>
          <a:xfrm>
            <a:off x="7915465" y="190238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A5424-7A16-420E-9CBC-2CF3EB9530C5}"/>
              </a:ext>
            </a:extLst>
          </p:cNvPr>
          <p:cNvSpPr txBox="1"/>
          <p:nvPr/>
        </p:nvSpPr>
        <p:spPr>
          <a:xfrm>
            <a:off x="7915465" y="405851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726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- II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602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</a:t>
            </a:r>
            <a:r>
              <a:rPr lang="en-ID" sz="2400" dirty="0" err="1"/>
              <a:t>erikut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tipe</a:t>
            </a:r>
            <a:r>
              <a:rPr lang="en-ID" sz="2400" dirty="0"/>
              <a:t> data yang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(native 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472"/>
            <a:ext cx="2743200" cy="365125"/>
          </a:xfrm>
        </p:spPr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73D62F7-B816-4CCB-96DA-870355632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72220"/>
              </p:ext>
            </p:extLst>
          </p:nvPr>
        </p:nvGraphicFramePr>
        <p:xfrm>
          <a:off x="838200" y="2265591"/>
          <a:ext cx="48718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593">
                  <a:extLst>
                    <a:ext uri="{9D8B030D-6E8A-4147-A177-3AD203B41FA5}">
                      <a16:colId xmlns:a16="http://schemas.microsoft.com/office/drawing/2014/main" val="1343183"/>
                    </a:ext>
                  </a:extLst>
                </a:gridCol>
                <a:gridCol w="3557291">
                  <a:extLst>
                    <a:ext uri="{9D8B030D-6E8A-4147-A177-3AD203B41FA5}">
                      <a16:colId xmlns:a16="http://schemas.microsoft.com/office/drawing/2014/main" val="36929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List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[“apple”, “banana”, “cherry”]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8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Tuple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(“apple”, “banana”, “cherry”)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1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{“apple”, “banana”, “cherry”}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3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Dictionary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{“name”: “John”, “age”: 30}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783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33C55C-7AF2-48D1-9FFC-D4366F8B2E16}"/>
              </a:ext>
            </a:extLst>
          </p:cNvPr>
          <p:cNvSpPr txBox="1"/>
          <p:nvPr/>
        </p:nvSpPr>
        <p:spPr>
          <a:xfrm>
            <a:off x="2040730" y="1725562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Multiple value data</a:t>
            </a:r>
            <a:endParaRPr lang="en-ID" b="1" dirty="0"/>
          </a:p>
        </p:txBody>
      </p:sp>
      <p:pic>
        <p:nvPicPr>
          <p:cNvPr id="4098" name="Picture 2" descr="15 Examples to Master Python Lists vs Sets vs Tuples | by Soner Yıldırım |  Towards Data Science">
            <a:extLst>
              <a:ext uri="{FF2B5EF4-FFF2-40B4-BE49-F238E27FC236}">
                <a16:creationId xmlns:a16="http://schemas.microsoft.com/office/drawing/2014/main" id="{C8AC21F5-7BC2-4AE1-BC30-53DB693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6" y="3882778"/>
            <a:ext cx="4224715" cy="21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FB7A24E-C5AF-4B5F-BE6A-EFC9AF89D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44136"/>
              </p:ext>
            </p:extLst>
          </p:nvPr>
        </p:nvGraphicFramePr>
        <p:xfrm>
          <a:off x="6843253" y="2265591"/>
          <a:ext cx="4510547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432">
                  <a:extLst>
                    <a:ext uri="{9D8B030D-6E8A-4147-A177-3AD203B41FA5}">
                      <a16:colId xmlns:a16="http://schemas.microsoft.com/office/drawing/2014/main" val="2112078138"/>
                    </a:ext>
                  </a:extLst>
                </a:gridCol>
                <a:gridCol w="2367115">
                  <a:extLst>
                    <a:ext uri="{9D8B030D-6E8A-4147-A177-3AD203B41FA5}">
                      <a16:colId xmlns:a16="http://schemas.microsoft.com/office/drawing/2014/main" val="3993528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Mutable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Data </a:t>
                      </a:r>
                      <a:r>
                        <a:rPr lang="en-ID" dirty="0" err="1"/>
                        <a:t>bisa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diubah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setelah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dibuat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Elemen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dalam</a:t>
                      </a:r>
                      <a:r>
                        <a:rPr lang="en-ID" dirty="0"/>
                        <a:t> data </a:t>
                      </a:r>
                      <a:r>
                        <a:rPr lang="en-ID" dirty="0" err="1"/>
                        <a:t>disusun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berdasarkan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urutan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tertentu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5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Indexing / Slicing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/>
                        <a:t>elemen data dapat diakses berdasarkan posisi elemen (index)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6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Duplicate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elemen</a:t>
                      </a:r>
                      <a:r>
                        <a:rPr lang="en-US" dirty="0"/>
                        <a:t> data yang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muncul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sekali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1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C65B-4CEA-4D6D-B7F9-206E3E1F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7DE19-BDF4-4DC2-B97F-0B264944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5A00D3-D3E8-469F-9C1C-114382F8E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9823"/>
              </p:ext>
            </p:extLst>
          </p:nvPr>
        </p:nvGraphicFramePr>
        <p:xfrm>
          <a:off x="1207224" y="1916363"/>
          <a:ext cx="3307113" cy="311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574">
                  <a:extLst>
                    <a:ext uri="{9D8B030D-6E8A-4147-A177-3AD203B41FA5}">
                      <a16:colId xmlns:a16="http://schemas.microsoft.com/office/drawing/2014/main" val="287095766"/>
                    </a:ext>
                  </a:extLst>
                </a:gridCol>
                <a:gridCol w="1472859">
                  <a:extLst>
                    <a:ext uri="{9D8B030D-6E8A-4147-A177-3AD203B41FA5}">
                      <a16:colId xmlns:a16="http://schemas.microsoft.com/office/drawing/2014/main" val="2113938966"/>
                    </a:ext>
                  </a:extLst>
                </a:gridCol>
                <a:gridCol w="767114">
                  <a:extLst>
                    <a:ext uri="{9D8B030D-6E8A-4147-A177-3AD203B41FA5}">
                      <a16:colId xmlns:a16="http://schemas.microsoft.com/office/drawing/2014/main" val="3526790945"/>
                    </a:ext>
                  </a:extLst>
                </a:gridCol>
                <a:gridCol w="742566">
                  <a:extLst>
                    <a:ext uri="{9D8B030D-6E8A-4147-A177-3AD203B41FA5}">
                      <a16:colId xmlns:a16="http://schemas.microsoft.com/office/drawing/2014/main" val="1724115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Keterangan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Cth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Hasil</a:t>
                      </a:r>
                      <a:endParaRPr lang="en-ID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4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Addition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1+2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9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Subtraction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0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Multiplication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2*2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4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/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Division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4/2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%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Modulus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4%3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**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Exponentiation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3**3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2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//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Floor division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7//3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965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DCB3C-6448-42B4-9D23-D14CBC257A9C}"/>
              </a:ext>
            </a:extLst>
          </p:cNvPr>
          <p:cNvSpPr txBox="1"/>
          <p:nvPr/>
        </p:nvSpPr>
        <p:spPr>
          <a:xfrm>
            <a:off x="2209800" y="1393079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Arithmetic</a:t>
            </a:r>
            <a:r>
              <a:rPr lang="en-ID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A3A4-A414-4E33-9618-2E33451F5254}"/>
              </a:ext>
            </a:extLst>
          </p:cNvPr>
          <p:cNvSpPr txBox="1"/>
          <p:nvPr/>
        </p:nvSpPr>
        <p:spPr>
          <a:xfrm>
            <a:off x="7212694" y="1393079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Comparison</a:t>
            </a:r>
            <a:endParaRPr lang="en-ID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7F06865-629F-4561-A267-099702222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193566"/>
              </p:ext>
            </p:extLst>
          </p:nvPr>
        </p:nvGraphicFramePr>
        <p:xfrm>
          <a:off x="5864333" y="1916363"/>
          <a:ext cx="411786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767">
                  <a:extLst>
                    <a:ext uri="{9D8B030D-6E8A-4147-A177-3AD203B41FA5}">
                      <a16:colId xmlns:a16="http://schemas.microsoft.com/office/drawing/2014/main" val="287095766"/>
                    </a:ext>
                  </a:extLst>
                </a:gridCol>
                <a:gridCol w="2185695">
                  <a:extLst>
                    <a:ext uri="{9D8B030D-6E8A-4147-A177-3AD203B41FA5}">
                      <a16:colId xmlns:a16="http://schemas.microsoft.com/office/drawing/2014/main" val="2113938966"/>
                    </a:ext>
                  </a:extLst>
                </a:gridCol>
                <a:gridCol w="859167">
                  <a:extLst>
                    <a:ext uri="{9D8B030D-6E8A-4147-A177-3AD203B41FA5}">
                      <a16:colId xmlns:a16="http://schemas.microsoft.com/office/drawing/2014/main" val="3526790945"/>
                    </a:ext>
                  </a:extLst>
                </a:gridCol>
                <a:gridCol w="638238">
                  <a:extLst>
                    <a:ext uri="{9D8B030D-6E8A-4147-A177-3AD203B41FA5}">
                      <a16:colId xmlns:a16="http://schemas.microsoft.com/office/drawing/2014/main" val="1724115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Keterangan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Cth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Hasil</a:t>
                      </a:r>
                      <a:endParaRPr lang="en-ID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6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==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Equal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3==3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9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!=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Equal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3!=3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0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Greater Than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2&gt;2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4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3&lt;2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Greater Than or Equal to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2&gt;=2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 or Equal to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2&lt;=3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2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22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863F-D80F-44C4-9E8C-CE3EFF4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DBFC5-8301-4C36-933A-C1C0F4AC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48554-A779-4564-A8E3-F340D4830D0E}"/>
              </a:ext>
            </a:extLst>
          </p:cNvPr>
          <p:cNvSpPr/>
          <p:nvPr/>
        </p:nvSpPr>
        <p:spPr>
          <a:xfrm>
            <a:off x="872118" y="1583049"/>
            <a:ext cx="4832555" cy="2770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10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a &gt;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kecil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9071A-0936-480A-AF7A-6DC75FE4AEBB}"/>
              </a:ext>
            </a:extLst>
          </p:cNvPr>
          <p:cNvSpPr/>
          <p:nvPr/>
        </p:nvSpPr>
        <p:spPr>
          <a:xfrm>
            <a:off x="872118" y="4891493"/>
            <a:ext cx="4832555" cy="926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9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9C71-9010-40F8-8410-9629BD7535A3}"/>
              </a:ext>
            </a:extLst>
          </p:cNvPr>
          <p:cNvSpPr txBox="1"/>
          <p:nvPr/>
        </p:nvSpPr>
        <p:spPr>
          <a:xfrm>
            <a:off x="838200" y="1208750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87A4-44DA-4EAF-9218-7E266A0E57A1}"/>
              </a:ext>
            </a:extLst>
          </p:cNvPr>
          <p:cNvSpPr txBox="1"/>
          <p:nvPr/>
        </p:nvSpPr>
        <p:spPr>
          <a:xfrm>
            <a:off x="838200" y="452743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2D9EA-D673-41EE-8430-4B2AC180B359}"/>
              </a:ext>
            </a:extLst>
          </p:cNvPr>
          <p:cNvSpPr/>
          <p:nvPr/>
        </p:nvSpPr>
        <p:spPr>
          <a:xfrm>
            <a:off x="6417511" y="1583049"/>
            <a:ext cx="4832555" cy="2770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9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a &gt;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  <a:p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elif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a ==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sembilan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kecil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6C0D3-E586-43EB-A3FD-DD6C0D2767D0}"/>
              </a:ext>
            </a:extLst>
          </p:cNvPr>
          <p:cNvSpPr/>
          <p:nvPr/>
        </p:nvSpPr>
        <p:spPr>
          <a:xfrm>
            <a:off x="6417511" y="4891493"/>
            <a:ext cx="4832555" cy="926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sembilan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D4AD1-62B2-4013-96BE-BB6C7CE25F0E}"/>
              </a:ext>
            </a:extLst>
          </p:cNvPr>
          <p:cNvSpPr txBox="1"/>
          <p:nvPr/>
        </p:nvSpPr>
        <p:spPr>
          <a:xfrm>
            <a:off x="6383593" y="1208750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B2138-49DC-4A9A-91CA-0962546C182B}"/>
              </a:ext>
            </a:extLst>
          </p:cNvPr>
          <p:cNvSpPr txBox="1"/>
          <p:nvPr/>
        </p:nvSpPr>
        <p:spPr>
          <a:xfrm>
            <a:off x="6383593" y="452743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772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442069-29E3-44D3-853A-B71DBA56ABE5}"/>
              </a:ext>
            </a:extLst>
          </p:cNvPr>
          <p:cNvSpPr/>
          <p:nvPr/>
        </p:nvSpPr>
        <p:spPr>
          <a:xfrm>
            <a:off x="3817160" y="3336858"/>
            <a:ext cx="7376569" cy="2321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Penggunaan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986443-8B13-4FC2-81AF-D5E95C851F9F}"/>
              </a:ext>
            </a:extLst>
          </p:cNvPr>
          <p:cNvSpPr/>
          <p:nvPr/>
        </p:nvSpPr>
        <p:spPr>
          <a:xfrm>
            <a:off x="718019" y="3336858"/>
            <a:ext cx="2863381" cy="2321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Creation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31317-37C3-42FD-B28B-2164A18C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E62F-A498-465A-8129-193A867F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185358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diminta</a:t>
            </a:r>
            <a:endParaRPr lang="en-US" dirty="0"/>
          </a:p>
          <a:p>
            <a:r>
              <a:rPr lang="en-ID" dirty="0" err="1"/>
              <a:t>Menerima</a:t>
            </a:r>
            <a:r>
              <a:rPr lang="en-ID" dirty="0"/>
              <a:t> parameter input </a:t>
            </a:r>
            <a:r>
              <a:rPr lang="en-ID" dirty="0" err="1"/>
              <a:t>sesuai</a:t>
            </a:r>
            <a:r>
              <a:rPr lang="en-ID" dirty="0"/>
              <a:t> yang </a:t>
            </a:r>
            <a:r>
              <a:rPr lang="en-ID" dirty="0" err="1"/>
              <a:t>ditentukan</a:t>
            </a:r>
            <a:endParaRPr lang="en-ID" dirty="0"/>
          </a:p>
          <a:p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mengekseksi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fungsi</a:t>
            </a:r>
            <a:r>
              <a:rPr lang="en-ID" dirty="0"/>
              <a:t>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61A9F-46E8-4EBB-81BE-A8BB04B0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BFBF340-D6A1-48AE-8DFE-9FDF7887BA90}"/>
              </a:ext>
            </a:extLst>
          </p:cNvPr>
          <p:cNvSpPr/>
          <p:nvPr/>
        </p:nvSpPr>
        <p:spPr>
          <a:xfrm>
            <a:off x="4080024" y="3779866"/>
            <a:ext cx="1836470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ID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0F8E475-39C3-45D5-BF3B-33E304DF0BB6}"/>
              </a:ext>
            </a:extLst>
          </p:cNvPr>
          <p:cNvSpPr/>
          <p:nvPr/>
        </p:nvSpPr>
        <p:spPr>
          <a:xfrm>
            <a:off x="6152254" y="3779866"/>
            <a:ext cx="2681831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Proses</a:t>
            </a:r>
            <a:endParaRPr lang="en-ID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D972034-B1FB-4CB2-80BF-1DC781EF8021}"/>
              </a:ext>
            </a:extLst>
          </p:cNvPr>
          <p:cNvSpPr/>
          <p:nvPr/>
        </p:nvSpPr>
        <p:spPr>
          <a:xfrm>
            <a:off x="9069846" y="3779866"/>
            <a:ext cx="1785330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D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71D578F-701C-4C45-AF42-EA25F9D957B0}"/>
              </a:ext>
            </a:extLst>
          </p:cNvPr>
          <p:cNvSpPr/>
          <p:nvPr/>
        </p:nvSpPr>
        <p:spPr>
          <a:xfrm>
            <a:off x="877834" y="3779866"/>
            <a:ext cx="2620206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F1D-8FAD-4D42-9E8A-2D9090FD6F09}"/>
              </a:ext>
            </a:extLst>
          </p:cNvPr>
          <p:cNvSpPr txBox="1"/>
          <p:nvPr/>
        </p:nvSpPr>
        <p:spPr>
          <a:xfrm>
            <a:off x="1332017" y="43458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f(x, y) = x + 2y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B1C1B-FB4D-4663-95E2-BC6A4D197669}"/>
              </a:ext>
            </a:extLst>
          </p:cNvPr>
          <p:cNvSpPr txBox="1"/>
          <p:nvPr/>
        </p:nvSpPr>
        <p:spPr>
          <a:xfrm>
            <a:off x="4655857" y="43458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36983-8956-47FE-AF3B-189057B18047}"/>
              </a:ext>
            </a:extLst>
          </p:cNvPr>
          <p:cNvSpPr txBox="1"/>
          <p:nvPr/>
        </p:nvSpPr>
        <p:spPr>
          <a:xfrm>
            <a:off x="6897235" y="4345819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+ 2 x 3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87EDB-8155-4E8C-9A27-6F2BF1DC127A}"/>
              </a:ext>
            </a:extLst>
          </p:cNvPr>
          <p:cNvSpPr txBox="1"/>
          <p:nvPr/>
        </p:nvSpPr>
        <p:spPr>
          <a:xfrm>
            <a:off x="9807661" y="43458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F6BEB-915B-4AAC-87D9-9073C1DD0965}"/>
              </a:ext>
            </a:extLst>
          </p:cNvPr>
          <p:cNvSpPr txBox="1"/>
          <p:nvPr/>
        </p:nvSpPr>
        <p:spPr>
          <a:xfrm>
            <a:off x="1011300" y="4918259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f(x, y, z) = 2x + 2y + z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A34E9-DFD6-4AAF-BB0B-1E34E105ED7A}"/>
              </a:ext>
            </a:extLst>
          </p:cNvPr>
          <p:cNvSpPr txBox="1"/>
          <p:nvPr/>
        </p:nvSpPr>
        <p:spPr>
          <a:xfrm>
            <a:off x="4655857" y="489904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CABBF-CDE2-43FA-8329-666115D1DED2}"/>
              </a:ext>
            </a:extLst>
          </p:cNvPr>
          <p:cNvSpPr txBox="1"/>
          <p:nvPr/>
        </p:nvSpPr>
        <p:spPr>
          <a:xfrm>
            <a:off x="7101842" y="4899047"/>
            <a:ext cx="6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error</a:t>
            </a:r>
            <a:endParaRPr lang="en-ID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67A07-2769-4639-B6F4-47D7AD2E97E9}"/>
              </a:ext>
            </a:extLst>
          </p:cNvPr>
          <p:cNvSpPr txBox="1"/>
          <p:nvPr/>
        </p:nvSpPr>
        <p:spPr>
          <a:xfrm>
            <a:off x="9629952" y="4899047"/>
            <a:ext cx="6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error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305187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02E4-7D2B-406C-9CFB-05CC284E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EEB2-0AC3-4500-A238-DD17DC5D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039682-0B4C-4780-A4C9-68D6FB276F6B}"/>
              </a:ext>
            </a:extLst>
          </p:cNvPr>
          <p:cNvSpPr/>
          <p:nvPr/>
        </p:nvSpPr>
        <p:spPr>
          <a:xfrm>
            <a:off x="1031001" y="1117853"/>
            <a:ext cx="4317097" cy="41117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Creation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40A28-6928-4C64-93B3-11671F345C14}"/>
              </a:ext>
            </a:extLst>
          </p:cNvPr>
          <p:cNvSpPr/>
          <p:nvPr/>
        </p:nvSpPr>
        <p:spPr>
          <a:xfrm>
            <a:off x="1031001" y="1674442"/>
            <a:ext cx="423447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fungsi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x,y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x + 2*y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30458A5-DE57-4BE3-A248-AD7F0BE12313}"/>
              </a:ext>
            </a:extLst>
          </p:cNvPr>
          <p:cNvSpPr/>
          <p:nvPr/>
        </p:nvSpPr>
        <p:spPr>
          <a:xfrm>
            <a:off x="5774836" y="1117853"/>
            <a:ext cx="5290530" cy="41117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Penggunaan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76D4-8E6F-48C0-831C-EED6809AA2A2}"/>
              </a:ext>
            </a:extLst>
          </p:cNvPr>
          <p:cNvSpPr/>
          <p:nvPr/>
        </p:nvSpPr>
        <p:spPr>
          <a:xfrm>
            <a:off x="5774505" y="1674442"/>
            <a:ext cx="324626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hasil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fungsi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(2,3)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hasil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5C195-36AA-4A94-81D8-CD5769DEB03A}"/>
              </a:ext>
            </a:extLst>
          </p:cNvPr>
          <p:cNvSpPr/>
          <p:nvPr/>
        </p:nvSpPr>
        <p:spPr>
          <a:xfrm>
            <a:off x="9847718" y="1674442"/>
            <a:ext cx="101513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969EAE6-9B0D-45B9-9C41-746B65967095}"/>
              </a:ext>
            </a:extLst>
          </p:cNvPr>
          <p:cNvSpPr/>
          <p:nvPr/>
        </p:nvSpPr>
        <p:spPr>
          <a:xfrm>
            <a:off x="9162597" y="1953530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8EF43-2435-4A0D-BE79-024433B2676B}"/>
              </a:ext>
            </a:extLst>
          </p:cNvPr>
          <p:cNvSpPr/>
          <p:nvPr/>
        </p:nvSpPr>
        <p:spPr>
          <a:xfrm>
            <a:off x="1031001" y="2709699"/>
            <a:ext cx="423447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narsis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a,b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a +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adalah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 +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BE1AC-6A5E-4E39-B4B3-083D985F5766}"/>
              </a:ext>
            </a:extLst>
          </p:cNvPr>
          <p:cNvSpPr/>
          <p:nvPr/>
        </p:nvSpPr>
        <p:spPr>
          <a:xfrm>
            <a:off x="5774836" y="2709698"/>
            <a:ext cx="324626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narsis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(“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fariz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”, “pa 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didi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”))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43E1E-DC4C-4405-9169-B6833423AE79}"/>
              </a:ext>
            </a:extLst>
          </p:cNvPr>
          <p:cNvSpPr/>
          <p:nvPr/>
        </p:nvSpPr>
        <p:spPr>
          <a:xfrm>
            <a:off x="9847718" y="2709699"/>
            <a:ext cx="101513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fariz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pa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didi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697BA89-11A9-49A6-AAB6-48E55F15E84C}"/>
              </a:ext>
            </a:extLst>
          </p:cNvPr>
          <p:cNvSpPr/>
          <p:nvPr/>
        </p:nvSpPr>
        <p:spPr>
          <a:xfrm>
            <a:off x="9162597" y="3304698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3DC70-2E13-44FF-920B-EEE2E0E47065}"/>
              </a:ext>
            </a:extLst>
          </p:cNvPr>
          <p:cNvSpPr/>
          <p:nvPr/>
        </p:nvSpPr>
        <p:spPr>
          <a:xfrm>
            <a:off x="1031001" y="4463254"/>
            <a:ext cx="423447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tes_angka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(x):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if x%2 == 0: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    return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genap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    return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ganjil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C4D63-71B9-4DEE-8E6D-0AA49DBE0E62}"/>
              </a:ext>
            </a:extLst>
          </p:cNvPr>
          <p:cNvSpPr/>
          <p:nvPr/>
        </p:nvSpPr>
        <p:spPr>
          <a:xfrm>
            <a:off x="5774836" y="4463252"/>
            <a:ext cx="324626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tes_angka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(2))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9402B-DB08-41E3-AABD-D616C80B8BA7}"/>
              </a:ext>
            </a:extLst>
          </p:cNvPr>
          <p:cNvSpPr/>
          <p:nvPr/>
        </p:nvSpPr>
        <p:spPr>
          <a:xfrm>
            <a:off x="9847718" y="4463254"/>
            <a:ext cx="101513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genap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D3A4746-55E4-483D-A6AA-DB26D225B53B}"/>
              </a:ext>
            </a:extLst>
          </p:cNvPr>
          <p:cNvSpPr/>
          <p:nvPr/>
        </p:nvSpPr>
        <p:spPr>
          <a:xfrm>
            <a:off x="9162597" y="5058253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8444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FF6C-A1B0-440D-9131-52FF764B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B7C0-95BD-43D6-9E9A-D36A698C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1"/>
            <a:ext cx="10515600" cy="2306179"/>
          </a:xfrm>
        </p:spPr>
        <p:txBody>
          <a:bodyPr/>
          <a:lstStyle/>
          <a:p>
            <a:r>
              <a:rPr lang="en-ID" dirty="0"/>
              <a:t>Library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dan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nol.</a:t>
            </a:r>
          </a:p>
          <a:p>
            <a:r>
              <a:rPr lang="en-ID" dirty="0"/>
              <a:t>Library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program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9485-A81F-41A1-9795-D3EAEE9D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FB3A4-1EDF-4CAF-8E1C-A34BD2CFBF63}"/>
              </a:ext>
            </a:extLst>
          </p:cNvPr>
          <p:cNvSpPr/>
          <p:nvPr/>
        </p:nvSpPr>
        <p:spPr>
          <a:xfrm>
            <a:off x="1270341" y="3849400"/>
            <a:ext cx="1521954" cy="44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A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7AC1C-4301-4073-9732-78E2BD2338FC}"/>
              </a:ext>
            </a:extLst>
          </p:cNvPr>
          <p:cNvSpPr/>
          <p:nvPr/>
        </p:nvSpPr>
        <p:spPr>
          <a:xfrm>
            <a:off x="3230573" y="3898495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83CD1-7935-4242-B122-AE0BD611F5B5}"/>
              </a:ext>
            </a:extLst>
          </p:cNvPr>
          <p:cNvSpPr/>
          <p:nvPr/>
        </p:nvSpPr>
        <p:spPr>
          <a:xfrm>
            <a:off x="3230573" y="3499596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A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A4E8C-1743-4BAF-A250-2545575F5EC9}"/>
              </a:ext>
            </a:extLst>
          </p:cNvPr>
          <p:cNvSpPr/>
          <p:nvPr/>
        </p:nvSpPr>
        <p:spPr>
          <a:xfrm>
            <a:off x="3230573" y="4297394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C2C3D-94A6-43A4-9050-B5F7C57F6BEE}"/>
              </a:ext>
            </a:extLst>
          </p:cNvPr>
          <p:cNvSpPr/>
          <p:nvPr/>
        </p:nvSpPr>
        <p:spPr>
          <a:xfrm>
            <a:off x="1270341" y="5138152"/>
            <a:ext cx="1521954" cy="44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B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B10AE-B34B-4CBA-AF78-313EE5E10B0A}"/>
              </a:ext>
            </a:extLst>
          </p:cNvPr>
          <p:cNvSpPr/>
          <p:nvPr/>
        </p:nvSpPr>
        <p:spPr>
          <a:xfrm>
            <a:off x="3230573" y="5187247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4CCED-40E7-49E2-9E78-BAD23BB32C39}"/>
              </a:ext>
            </a:extLst>
          </p:cNvPr>
          <p:cNvSpPr/>
          <p:nvPr/>
        </p:nvSpPr>
        <p:spPr>
          <a:xfrm>
            <a:off x="3230573" y="4788348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A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0F1623-D48C-411E-8735-FEDC1E8CB184}"/>
              </a:ext>
            </a:extLst>
          </p:cNvPr>
          <p:cNvSpPr/>
          <p:nvPr/>
        </p:nvSpPr>
        <p:spPr>
          <a:xfrm>
            <a:off x="3230573" y="5586146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DB3AC7-5010-455E-8645-3052BE739926}"/>
              </a:ext>
            </a:extLst>
          </p:cNvPr>
          <p:cNvSpPr/>
          <p:nvPr/>
        </p:nvSpPr>
        <p:spPr>
          <a:xfrm>
            <a:off x="8144193" y="3459707"/>
            <a:ext cx="3209607" cy="1032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sz="16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akar_kuadrat</a:t>
            </a:r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(x):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x ** 0.5</a:t>
            </a:r>
          </a:p>
          <a:p>
            <a:endParaRPr lang="en-US" sz="1600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sz="16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akar_kuadrat</a:t>
            </a:r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(16))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61BFD-5B55-459D-A18E-9E398A8C1B6D}"/>
              </a:ext>
            </a:extLst>
          </p:cNvPr>
          <p:cNvSpPr txBox="1"/>
          <p:nvPr/>
        </p:nvSpPr>
        <p:spPr>
          <a:xfrm>
            <a:off x="5799894" y="3729578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library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A44E0-17E7-4F76-B16F-DBA17409D36D}"/>
              </a:ext>
            </a:extLst>
          </p:cNvPr>
          <p:cNvSpPr txBox="1"/>
          <p:nvPr/>
        </p:nvSpPr>
        <p:spPr>
          <a:xfrm>
            <a:off x="5886551" y="4992817"/>
            <a:ext cx="21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library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99FEDF-615D-414E-9D30-04AE1BBB9EE6}"/>
              </a:ext>
            </a:extLst>
          </p:cNvPr>
          <p:cNvSpPr/>
          <p:nvPr/>
        </p:nvSpPr>
        <p:spPr>
          <a:xfrm>
            <a:off x="8144193" y="4661205"/>
            <a:ext cx="3209607" cy="1032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dirty="0">
                <a:solidFill>
                  <a:schemeClr val="tx1"/>
                </a:solidFill>
              </a:rPr>
              <a:t>import math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ID" sz="1600" dirty="0">
                <a:solidFill>
                  <a:schemeClr val="tx1"/>
                </a:solidFill>
              </a:rPr>
              <a:t>print(</a:t>
            </a:r>
            <a:r>
              <a:rPr lang="en-ID" sz="1600" dirty="0" err="1">
                <a:solidFill>
                  <a:schemeClr val="tx1"/>
                </a:solidFill>
              </a:rPr>
              <a:t>math.sqrt</a:t>
            </a:r>
            <a:r>
              <a:rPr lang="en-ID" sz="1600" dirty="0">
                <a:solidFill>
                  <a:schemeClr val="tx1"/>
                </a:solidFill>
              </a:rPr>
              <a:t>(16))</a:t>
            </a:r>
            <a:endParaRPr lang="en-US" sz="16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7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9662-722E-FE4C-A90E-967D55FD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Membuat</a:t>
            </a:r>
            <a:r>
              <a:rPr lang="en-US" sz="4800" dirty="0"/>
              <a:t> Program </a:t>
            </a:r>
            <a:r>
              <a:rPr lang="en-US" sz="4800" dirty="0" err="1"/>
              <a:t>Sederhana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362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B2C-9C54-4B78-9055-8F640E89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: input()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27E9E-5BF0-4B93-8354-1C2290BC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97BD9-7B79-48A2-B70D-F07B93E0C8B7}"/>
              </a:ext>
            </a:extLst>
          </p:cNvPr>
          <p:cNvSpPr/>
          <p:nvPr/>
        </p:nvSpPr>
        <p:spPr>
          <a:xfrm>
            <a:off x="872118" y="1745281"/>
            <a:ext cx="9768843" cy="14919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username = </a:t>
            </a:r>
            <a:r>
              <a:rPr lang="en-ID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D" sz="3200" dirty="0"/>
            </a:br>
            <a:r>
              <a:rPr lang="en-ID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username)</a:t>
            </a:r>
            <a:endParaRPr lang="en-US" sz="3200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AAF84-0638-436D-AD15-19EACFFC7479}"/>
              </a:ext>
            </a:extLst>
          </p:cNvPr>
          <p:cNvSpPr txBox="1"/>
          <p:nvPr/>
        </p:nvSpPr>
        <p:spPr>
          <a:xfrm>
            <a:off x="838200" y="1246901"/>
            <a:ext cx="9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C7E08-DB7E-471F-AB1A-17CB89A87C54}"/>
              </a:ext>
            </a:extLst>
          </p:cNvPr>
          <p:cNvSpPr txBox="1"/>
          <p:nvPr/>
        </p:nvSpPr>
        <p:spPr>
          <a:xfrm>
            <a:off x="882828" y="3923071"/>
            <a:ext cx="9758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Program:</a:t>
            </a:r>
          </a:p>
          <a:p>
            <a:pPr marL="342900" indent="-3429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“Enter username:”</a:t>
            </a:r>
          </a:p>
          <a:p>
            <a:pPr marL="342900" indent="-342900">
              <a:buAutoNum type="arabicPeriod"/>
            </a:pPr>
            <a:r>
              <a:rPr lang="en-US" dirty="0"/>
              <a:t>User </a:t>
            </a:r>
            <a:r>
              <a:rPr lang="en-US" dirty="0" err="1"/>
              <a:t>melakukan</a:t>
            </a:r>
            <a:r>
              <a:rPr lang="en-US" dirty="0"/>
              <a:t> input </a:t>
            </a:r>
            <a:r>
              <a:rPr lang="en-US" dirty="0" err="1"/>
              <a:t>teks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menampilkan</a:t>
            </a:r>
            <a:r>
              <a:rPr lang="en-US" dirty="0"/>
              <a:t> kata “Username is: “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dirty="0" err="1"/>
              <a:t>apapun</a:t>
            </a:r>
            <a:r>
              <a:rPr lang="en-US" dirty="0"/>
              <a:t> yang user input 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7793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Identifikasi</a:t>
            </a:r>
            <a:r>
              <a:rPr lang="en-US" dirty="0"/>
              <a:t> Angka </a:t>
            </a:r>
            <a:r>
              <a:rPr lang="en-US" dirty="0" err="1"/>
              <a:t>Ganjil</a:t>
            </a:r>
            <a:r>
              <a:rPr lang="en-US" dirty="0"/>
              <a:t>/</a:t>
            </a:r>
            <a:r>
              <a:rPr lang="en-US" dirty="0" err="1"/>
              <a:t>Genap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377A9-3D7E-4E56-B769-9BA0B1357806}"/>
              </a:ext>
            </a:extLst>
          </p:cNvPr>
          <p:cNvSpPr/>
          <p:nvPr/>
        </p:nvSpPr>
        <p:spPr>
          <a:xfrm>
            <a:off x="872118" y="1280707"/>
            <a:ext cx="9768843" cy="1993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 int(input(“Masukkan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"))</a:t>
            </a:r>
            <a:br>
              <a:rPr lang="en-ID" sz="2400" dirty="0">
                <a:solidFill>
                  <a:schemeClr val="tx1"/>
                </a:solidFill>
              </a:rPr>
            </a:b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% 2 == 0: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   print(“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genap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   print(“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ganjil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7992-854C-49FE-8181-1647DA83305E}"/>
              </a:ext>
            </a:extLst>
          </p:cNvPr>
          <p:cNvSpPr txBox="1"/>
          <p:nvPr/>
        </p:nvSpPr>
        <p:spPr>
          <a:xfrm>
            <a:off x="872118" y="3738717"/>
            <a:ext cx="308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menjadi</a:t>
            </a:r>
            <a:r>
              <a:rPr lang="en-US" dirty="0"/>
              <a:t> ganjilgenap.py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761C9-B4F5-4B03-87D5-F23B1B7C9B67}"/>
              </a:ext>
            </a:extLst>
          </p:cNvPr>
          <p:cNvSpPr txBox="1"/>
          <p:nvPr/>
        </p:nvSpPr>
        <p:spPr>
          <a:xfrm>
            <a:off x="272845" y="373871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D2432-075E-4947-B6CB-6965EB3C38A5}"/>
              </a:ext>
            </a:extLst>
          </p:cNvPr>
          <p:cNvSpPr txBox="1"/>
          <p:nvPr/>
        </p:nvSpPr>
        <p:spPr>
          <a:xfrm>
            <a:off x="272845" y="214589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CA407-4642-4C1E-8DC3-CC01941635E2}"/>
              </a:ext>
            </a:extLst>
          </p:cNvPr>
          <p:cNvSpPr txBox="1"/>
          <p:nvPr/>
        </p:nvSpPr>
        <p:spPr>
          <a:xfrm>
            <a:off x="872118" y="4261248"/>
            <a:ext cx="619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file ganjilgenap.py -&gt;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  <a:endParaRPr lang="en-ID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B63F-04B3-438D-B3C8-CD7494C942E9}"/>
              </a:ext>
            </a:extLst>
          </p:cNvPr>
          <p:cNvSpPr txBox="1"/>
          <p:nvPr/>
        </p:nvSpPr>
        <p:spPr>
          <a:xfrm>
            <a:off x="272845" y="426124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DE325-6F2E-4918-AFA2-335494EC0FA2}"/>
              </a:ext>
            </a:extLst>
          </p:cNvPr>
          <p:cNvSpPr txBox="1"/>
          <p:nvPr/>
        </p:nvSpPr>
        <p:spPr>
          <a:xfrm>
            <a:off x="872118" y="4790117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Buka command prompt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63B88-E955-4097-8EC5-7B8C14BE5BAF}"/>
              </a:ext>
            </a:extLst>
          </p:cNvPr>
          <p:cNvSpPr txBox="1"/>
          <p:nvPr/>
        </p:nvSpPr>
        <p:spPr>
          <a:xfrm>
            <a:off x="272845" y="479011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6E401-8173-4B92-8144-54F94C29A221}"/>
              </a:ext>
            </a:extLst>
          </p:cNvPr>
          <p:cNvSpPr txBox="1"/>
          <p:nvPr/>
        </p:nvSpPr>
        <p:spPr>
          <a:xfrm>
            <a:off x="872118" y="5331544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B839D-1150-466F-965B-BB8F48A058D1}"/>
              </a:ext>
            </a:extLst>
          </p:cNvPr>
          <p:cNvSpPr txBox="1"/>
          <p:nvPr/>
        </p:nvSpPr>
        <p:spPr>
          <a:xfrm>
            <a:off x="272845" y="533154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015C1-AA6A-45D9-8CC7-BE32D8C8A101}"/>
              </a:ext>
            </a:extLst>
          </p:cNvPr>
          <p:cNvSpPr/>
          <p:nvPr/>
        </p:nvSpPr>
        <p:spPr>
          <a:xfrm>
            <a:off x="2971799" y="5272706"/>
            <a:ext cx="7669161" cy="487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python &lt;</a:t>
            </a:r>
            <a:r>
              <a:rPr lang="en-US" i="1" dirty="0">
                <a:solidFill>
                  <a:sysClr val="windowText" lastClr="000000"/>
                </a:solidFill>
              </a:rPr>
              <a:t>paste path file ganjilgenap.py</a:t>
            </a:r>
            <a:r>
              <a:rPr lang="en-US" dirty="0">
                <a:solidFill>
                  <a:sysClr val="windowText" lastClr="000000"/>
                </a:solidFill>
              </a:rPr>
              <a:t>&gt;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Algoritma</a:t>
            </a:r>
            <a:r>
              <a:rPr lang="en-US" i="1" dirty="0"/>
              <a:t>, Coding, Program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Dasar-Dasar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Sederhana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Web 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EB79F18A-50A8-4F98-A04B-7140BBF55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36041"/>
              </p:ext>
            </p:extLst>
          </p:nvPr>
        </p:nvGraphicFramePr>
        <p:xfrm>
          <a:off x="951903" y="1222893"/>
          <a:ext cx="5559361" cy="239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629">
                  <a:extLst>
                    <a:ext uri="{9D8B030D-6E8A-4147-A177-3AD203B41FA5}">
                      <a16:colId xmlns:a16="http://schemas.microsoft.com/office/drawing/2014/main" val="123728068"/>
                    </a:ext>
                  </a:extLst>
                </a:gridCol>
                <a:gridCol w="5142732">
                  <a:extLst>
                    <a:ext uri="{9D8B030D-6E8A-4147-A177-3AD203B41FA5}">
                      <a16:colId xmlns:a16="http://schemas.microsoft.com/office/drawing/2014/main" val="1098171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Tampilkan</a:t>
                      </a:r>
                      <a:r>
                        <a:rPr lang="en-US" dirty="0"/>
                        <a:t> menu yang </a:t>
                      </a:r>
                      <a:r>
                        <a:rPr lang="en-US" dirty="0" err="1"/>
                        <a:t>ada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Meminta</a:t>
                      </a:r>
                      <a:r>
                        <a:rPr lang="en-US" dirty="0"/>
                        <a:t> user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tampilan</a:t>
                      </a:r>
                      <a:r>
                        <a:rPr lang="en-US" dirty="0"/>
                        <a:t> menu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78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Menampilkan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input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27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Meminta</a:t>
                      </a:r>
                      <a:r>
                        <a:rPr lang="en-US" dirty="0"/>
                        <a:t> user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apabila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mau</a:t>
                      </a:r>
                      <a:r>
                        <a:rPr lang="en-US" dirty="0"/>
                        <a:t> Kembali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menu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94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Kembali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langkah</a:t>
                      </a:r>
                      <a:r>
                        <a:rPr lang="en-US" dirty="0"/>
                        <a:t> 1 </a:t>
                      </a:r>
                      <a:r>
                        <a:rPr lang="en-US" dirty="0" err="1"/>
                        <a:t>setelah</a:t>
                      </a:r>
                      <a:r>
                        <a:rPr lang="en-US" dirty="0"/>
                        <a:t> user input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7878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BCCF5F7C-17CE-43AC-83F2-5B069C293A86}"/>
              </a:ext>
            </a:extLst>
          </p:cNvPr>
          <p:cNvSpPr/>
          <p:nvPr/>
        </p:nvSpPr>
        <p:spPr>
          <a:xfrm>
            <a:off x="7411799" y="1320088"/>
            <a:ext cx="3516451" cy="47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</a:t>
            </a:r>
            <a:r>
              <a:rPr lang="en-US" dirty="0" err="1"/>
              <a:t>Pulsa</a:t>
            </a:r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A6B043-0B03-4BF1-9F8A-155B18C1575C}"/>
              </a:ext>
            </a:extLst>
          </p:cNvPr>
          <p:cNvSpPr/>
          <p:nvPr/>
        </p:nvSpPr>
        <p:spPr>
          <a:xfrm>
            <a:off x="7411799" y="1945118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Pulsa</a:t>
            </a:r>
            <a:endParaRPr lang="en-ID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A8619A-002B-487B-BD39-533C76EB83C4}"/>
              </a:ext>
            </a:extLst>
          </p:cNvPr>
          <p:cNvSpPr/>
          <p:nvPr/>
        </p:nvSpPr>
        <p:spPr>
          <a:xfrm>
            <a:off x="7411799" y="2859607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Kuota</a:t>
            </a:r>
            <a:endParaRPr lang="en-ID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3E2B0-B272-4FD2-86C1-E8240F3D504F}"/>
              </a:ext>
            </a:extLst>
          </p:cNvPr>
          <p:cNvSpPr/>
          <p:nvPr/>
        </p:nvSpPr>
        <p:spPr>
          <a:xfrm>
            <a:off x="7411799" y="377185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Masa </a:t>
            </a:r>
            <a:r>
              <a:rPr lang="en-US" sz="1400" dirty="0" err="1"/>
              <a:t>Kartu</a:t>
            </a:r>
            <a:endParaRPr lang="en-ID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D08B5B-9CD5-4098-B8AF-2F7BB36B3128}"/>
              </a:ext>
            </a:extLst>
          </p:cNvPr>
          <p:cNvCxnSpPr>
            <a:stCxn id="18" idx="3"/>
          </p:cNvCxnSpPr>
          <p:nvPr/>
        </p:nvCxnSpPr>
        <p:spPr>
          <a:xfrm flipV="1">
            <a:off x="8939890" y="2127680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0856ED-0FDC-42D0-B0F6-29453CA67B1C}"/>
              </a:ext>
            </a:extLst>
          </p:cNvPr>
          <p:cNvSpPr txBox="1"/>
          <p:nvPr/>
        </p:nvSpPr>
        <p:spPr>
          <a:xfrm>
            <a:off x="9612618" y="1973791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nominal </a:t>
            </a:r>
            <a:r>
              <a:rPr lang="en-US" sz="1400" dirty="0" err="1"/>
              <a:t>pulsa</a:t>
            </a:r>
            <a:endParaRPr lang="en-ID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9C0D18-01E6-4B05-9304-9CCEB3DC07A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39890" y="2127681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CB1C9D-1A8E-4694-915A-E29EDDC4562F}"/>
              </a:ext>
            </a:extLst>
          </p:cNvPr>
          <p:cNvSpPr txBox="1"/>
          <p:nvPr/>
        </p:nvSpPr>
        <p:spPr>
          <a:xfrm>
            <a:off x="9612618" y="2329195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A401B5-B1E6-496A-8F86-8BBA8502232D}"/>
              </a:ext>
            </a:extLst>
          </p:cNvPr>
          <p:cNvCxnSpPr/>
          <p:nvPr/>
        </p:nvCxnSpPr>
        <p:spPr>
          <a:xfrm flipV="1">
            <a:off x="8939890" y="3020206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E13275-0653-4ADF-BF49-9A647815CEFB}"/>
              </a:ext>
            </a:extLst>
          </p:cNvPr>
          <p:cNvSpPr txBox="1"/>
          <p:nvPr/>
        </p:nvSpPr>
        <p:spPr>
          <a:xfrm>
            <a:off x="9612618" y="2866317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nominal </a:t>
            </a:r>
            <a:r>
              <a:rPr lang="en-US" sz="1400" dirty="0" err="1"/>
              <a:t>kuota</a:t>
            </a:r>
            <a:endParaRPr lang="en-ID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D0139D-E141-4B83-94DF-A2511C544991}"/>
              </a:ext>
            </a:extLst>
          </p:cNvPr>
          <p:cNvCxnSpPr>
            <a:cxnSpLocks/>
          </p:cNvCxnSpPr>
          <p:nvPr/>
        </p:nvCxnSpPr>
        <p:spPr>
          <a:xfrm>
            <a:off x="8939890" y="3020207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AE298F-DCE7-4A00-9A9A-1425456883FB}"/>
              </a:ext>
            </a:extLst>
          </p:cNvPr>
          <p:cNvSpPr txBox="1"/>
          <p:nvPr/>
        </p:nvSpPr>
        <p:spPr>
          <a:xfrm>
            <a:off x="9612618" y="3221721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8134D2-BF65-4203-BC9A-902AC5294BA4}"/>
              </a:ext>
            </a:extLst>
          </p:cNvPr>
          <p:cNvCxnSpPr/>
          <p:nvPr/>
        </p:nvCxnSpPr>
        <p:spPr>
          <a:xfrm flipV="1">
            <a:off x="8939890" y="3949561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859CF8-D128-43E3-9426-975DB7BA4B5F}"/>
              </a:ext>
            </a:extLst>
          </p:cNvPr>
          <p:cNvSpPr txBox="1"/>
          <p:nvPr/>
        </p:nvSpPr>
        <p:spPr>
          <a:xfrm>
            <a:off x="9612618" y="3795672"/>
            <a:ext cx="147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masa </a:t>
            </a:r>
            <a:r>
              <a:rPr lang="en-US" sz="1400" dirty="0" err="1"/>
              <a:t>kartu</a:t>
            </a:r>
            <a:endParaRPr lang="en-ID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6B1CD8-27CD-4642-8D90-F1FBCE5C9A59}"/>
              </a:ext>
            </a:extLst>
          </p:cNvPr>
          <p:cNvCxnSpPr>
            <a:cxnSpLocks/>
          </p:cNvCxnSpPr>
          <p:nvPr/>
        </p:nvCxnSpPr>
        <p:spPr>
          <a:xfrm>
            <a:off x="8939890" y="3949562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4718B8-C9F7-45FB-B51A-43B6C6DF967D}"/>
              </a:ext>
            </a:extLst>
          </p:cNvPr>
          <p:cNvSpPr txBox="1"/>
          <p:nvPr/>
        </p:nvSpPr>
        <p:spPr>
          <a:xfrm>
            <a:off x="9612618" y="4151076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095283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B85A9-E3CD-41F7-80C7-248857CA15B9}"/>
              </a:ext>
            </a:extLst>
          </p:cNvPr>
          <p:cNvSpPr txBox="1"/>
          <p:nvPr/>
        </p:nvSpPr>
        <p:spPr>
          <a:xfrm>
            <a:off x="838200" y="4563345"/>
            <a:ext cx="40400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app_pulsa.py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app_pulsa.py di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Buka command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Jalankan</a:t>
            </a:r>
            <a:r>
              <a:rPr lang="en-ID" dirty="0"/>
              <a:t> command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8E81C-A345-4B12-9C32-9E3FF17CFA46}"/>
              </a:ext>
            </a:extLst>
          </p:cNvPr>
          <p:cNvSpPr/>
          <p:nvPr/>
        </p:nvSpPr>
        <p:spPr>
          <a:xfrm>
            <a:off x="3410760" y="5723296"/>
            <a:ext cx="3206749" cy="2399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&lt;</a:t>
            </a:r>
            <a:r>
              <a:rPr lang="en-US" sz="1400" i="1" dirty="0">
                <a:solidFill>
                  <a:sysClr val="windowText" lastClr="000000"/>
                </a:solidFill>
              </a:rPr>
              <a:t>paste path file app_pulsa.py</a:t>
            </a:r>
            <a:r>
              <a:rPr lang="en-US" sz="1400" dirty="0">
                <a:solidFill>
                  <a:sysClr val="windowText" lastClr="000000"/>
                </a:solidFill>
              </a:rPr>
              <a:t>&gt;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AFCDCE9-2F17-454A-A32B-4203A1E16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260289"/>
              </p:ext>
            </p:extLst>
          </p:nvPr>
        </p:nvGraphicFramePr>
        <p:xfrm>
          <a:off x="665941" y="1131062"/>
          <a:ext cx="6594027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12">
                  <a:extLst>
                    <a:ext uri="{9D8B030D-6E8A-4147-A177-3AD203B41FA5}">
                      <a16:colId xmlns:a16="http://schemas.microsoft.com/office/drawing/2014/main" val="3978141517"/>
                    </a:ext>
                  </a:extLst>
                </a:gridCol>
                <a:gridCol w="6391015">
                  <a:extLst>
                    <a:ext uri="{9D8B030D-6E8A-4147-A177-3AD203B41FA5}">
                      <a16:colId xmlns:a16="http://schemas.microsoft.com/office/drawing/2014/main" val="729772044"/>
                    </a:ext>
                  </a:extLst>
                </a:gridCol>
              </a:tblGrid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daftar_menu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"1. Cek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\n2. Cek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\n3. Cek Masa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Kartu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\n4.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Keluar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4710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ysClr val="windowText" lastClr="00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5233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1065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Rp0")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89458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30452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3993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     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2489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4344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0142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Rp0")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5225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3200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976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8839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74938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27855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print("Masa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Kartu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habis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4867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904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04237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67900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6B1FA12-1033-4045-8E2E-36D1CE06E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8973"/>
              </p:ext>
            </p:extLst>
          </p:nvPr>
        </p:nvGraphicFramePr>
        <p:xfrm>
          <a:off x="7522151" y="1117853"/>
          <a:ext cx="4100936" cy="355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07">
                  <a:extLst>
                    <a:ext uri="{9D8B030D-6E8A-4147-A177-3AD203B41FA5}">
                      <a16:colId xmlns:a16="http://schemas.microsoft.com/office/drawing/2014/main" val="3978141517"/>
                    </a:ext>
                  </a:extLst>
                </a:gridCol>
                <a:gridCol w="3914529">
                  <a:extLst>
                    <a:ext uri="{9D8B030D-6E8A-4147-A177-3AD203B41FA5}">
                      <a16:colId xmlns:a16="http://schemas.microsoft.com/office/drawing/2014/main" val="729772044"/>
                    </a:ext>
                  </a:extLst>
                </a:gridCol>
              </a:tblGrid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menu():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4710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daftar_menu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52337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pilih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(1-4)  ")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1065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"1":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89458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30452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"2":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3993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2489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"3":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4344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0142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"4":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5225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terima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kasih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3200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else: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976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print("error")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8839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74938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ysClr val="windowText" lastClr="00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27855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4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1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584-9CAB-4E41-8662-1523441D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Challenge for later:</a:t>
            </a:r>
            <a:br>
              <a:rPr lang="en-US" sz="4000" dirty="0"/>
            </a:br>
            <a:r>
              <a:rPr lang="en-US" sz="4000" dirty="0"/>
              <a:t>Improved Version of Program dengan </a:t>
            </a:r>
            <a:r>
              <a:rPr lang="en-US" sz="4000" dirty="0" err="1"/>
              <a:t>Navigasi</a:t>
            </a:r>
            <a:endParaRPr lang="en-ID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0797F-A37B-4ACB-B06B-BA678A2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F5280-4D8E-4121-AE7D-BAEBB7D3BA84}"/>
              </a:ext>
            </a:extLst>
          </p:cNvPr>
          <p:cNvSpPr/>
          <p:nvPr/>
        </p:nvSpPr>
        <p:spPr>
          <a:xfrm>
            <a:off x="1342392" y="1975457"/>
            <a:ext cx="3516451" cy="47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 </a:t>
            </a:r>
            <a:r>
              <a:rPr lang="en-US" dirty="0" err="1">
                <a:solidFill>
                  <a:schemeClr val="bg1"/>
                </a:solidFill>
              </a:rPr>
              <a:t>Pulsa</a:t>
            </a:r>
            <a:r>
              <a:rPr lang="en-US" dirty="0">
                <a:solidFill>
                  <a:schemeClr val="bg1"/>
                </a:solidFill>
              </a:rPr>
              <a:t> v2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A5324-1BA4-4EE6-A9FF-86094C7EFFDC}"/>
              </a:ext>
            </a:extLst>
          </p:cNvPr>
          <p:cNvSpPr/>
          <p:nvPr/>
        </p:nvSpPr>
        <p:spPr>
          <a:xfrm>
            <a:off x="1342392" y="2600487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F0DD3-2759-4223-A5AC-BCE8CEF4D645}"/>
              </a:ext>
            </a:extLst>
          </p:cNvPr>
          <p:cNvSpPr/>
          <p:nvPr/>
        </p:nvSpPr>
        <p:spPr>
          <a:xfrm>
            <a:off x="1342392" y="3514976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</a:t>
            </a:r>
            <a:r>
              <a:rPr lang="en-US" sz="1400" dirty="0" err="1">
                <a:solidFill>
                  <a:schemeClr val="bg1"/>
                </a:solidFill>
              </a:rPr>
              <a:t>Kuota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A99B9-EC1A-4D7A-8776-78E5F2F34F69}"/>
              </a:ext>
            </a:extLst>
          </p:cNvPr>
          <p:cNvSpPr/>
          <p:nvPr/>
        </p:nvSpPr>
        <p:spPr>
          <a:xfrm>
            <a:off x="1342392" y="4427228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Masa </a:t>
            </a:r>
            <a:r>
              <a:rPr lang="en-US" sz="1400" dirty="0" err="1">
                <a:solidFill>
                  <a:schemeClr val="bg1"/>
                </a:solidFill>
              </a:rPr>
              <a:t>Kartu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172219-1EAB-4B81-B7F1-F7D9E1FFBC08}"/>
              </a:ext>
            </a:extLst>
          </p:cNvPr>
          <p:cNvCxnSpPr>
            <a:stCxn id="6" idx="3"/>
          </p:cNvCxnSpPr>
          <p:nvPr/>
        </p:nvCxnSpPr>
        <p:spPr>
          <a:xfrm flipV="1">
            <a:off x="2870483" y="2783049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F8818F-87FA-44DF-891B-6450FCA88ADA}"/>
              </a:ext>
            </a:extLst>
          </p:cNvPr>
          <p:cNvSpPr txBox="1"/>
          <p:nvPr/>
        </p:nvSpPr>
        <p:spPr>
          <a:xfrm>
            <a:off x="3543211" y="2629160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nominal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FBA12F-9EE3-4A2D-AE25-284190E7910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0483" y="2783050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B3D98-EECE-4F3D-ACE2-A61DAC767D83}"/>
              </a:ext>
            </a:extLst>
          </p:cNvPr>
          <p:cNvSpPr txBox="1"/>
          <p:nvPr/>
        </p:nvSpPr>
        <p:spPr>
          <a:xfrm>
            <a:off x="3543211" y="2984564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E452-088B-4B79-B529-48A59D830B78}"/>
              </a:ext>
            </a:extLst>
          </p:cNvPr>
          <p:cNvCxnSpPr/>
          <p:nvPr/>
        </p:nvCxnSpPr>
        <p:spPr>
          <a:xfrm flipV="1">
            <a:off x="2870483" y="3675575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0B9FE1-70B8-4BA0-BA64-8CA55B28E69F}"/>
              </a:ext>
            </a:extLst>
          </p:cNvPr>
          <p:cNvSpPr txBox="1"/>
          <p:nvPr/>
        </p:nvSpPr>
        <p:spPr>
          <a:xfrm>
            <a:off x="3543211" y="352168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nominal </a:t>
            </a:r>
            <a:r>
              <a:rPr lang="en-US" sz="1400" dirty="0" err="1">
                <a:solidFill>
                  <a:schemeClr val="bg1"/>
                </a:solidFill>
              </a:rPr>
              <a:t>kuota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C1A5F-1B9D-4EA1-8490-B8D2C41354B9}"/>
              </a:ext>
            </a:extLst>
          </p:cNvPr>
          <p:cNvCxnSpPr>
            <a:cxnSpLocks/>
          </p:cNvCxnSpPr>
          <p:nvPr/>
        </p:nvCxnSpPr>
        <p:spPr>
          <a:xfrm>
            <a:off x="2870483" y="3675576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B4E17A-1C50-4ACF-9058-65ADEA21B161}"/>
              </a:ext>
            </a:extLst>
          </p:cNvPr>
          <p:cNvSpPr txBox="1"/>
          <p:nvPr/>
        </p:nvSpPr>
        <p:spPr>
          <a:xfrm>
            <a:off x="3543211" y="3877090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A6945-C956-472D-9C4E-8FFF12FA63A6}"/>
              </a:ext>
            </a:extLst>
          </p:cNvPr>
          <p:cNvCxnSpPr/>
          <p:nvPr/>
        </p:nvCxnSpPr>
        <p:spPr>
          <a:xfrm flipV="1">
            <a:off x="2870483" y="4604930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BBCA9E-C180-4168-B178-C9819477E643}"/>
              </a:ext>
            </a:extLst>
          </p:cNvPr>
          <p:cNvSpPr txBox="1"/>
          <p:nvPr/>
        </p:nvSpPr>
        <p:spPr>
          <a:xfrm>
            <a:off x="3543211" y="4451041"/>
            <a:ext cx="147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masa </a:t>
            </a:r>
            <a:r>
              <a:rPr lang="en-US" sz="1400" dirty="0" err="1">
                <a:solidFill>
                  <a:schemeClr val="bg1"/>
                </a:solidFill>
              </a:rPr>
              <a:t>kartu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9FE31E-9839-4BC0-95B8-661631321043}"/>
              </a:ext>
            </a:extLst>
          </p:cNvPr>
          <p:cNvCxnSpPr>
            <a:cxnSpLocks/>
          </p:cNvCxnSpPr>
          <p:nvPr/>
        </p:nvCxnSpPr>
        <p:spPr>
          <a:xfrm>
            <a:off x="2870483" y="4604931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38F8B0-8432-46B3-B226-6E17E6C78F83}"/>
              </a:ext>
            </a:extLst>
          </p:cNvPr>
          <p:cNvSpPr txBox="1"/>
          <p:nvPr/>
        </p:nvSpPr>
        <p:spPr>
          <a:xfrm>
            <a:off x="3543211" y="4806445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CAA6BE-B0EC-4397-8902-38EE6845EF78}"/>
              </a:ext>
            </a:extLst>
          </p:cNvPr>
          <p:cNvSpPr/>
          <p:nvPr/>
        </p:nvSpPr>
        <p:spPr>
          <a:xfrm>
            <a:off x="1342392" y="533276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Tambah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4A875-626C-4890-8764-AECA10A42ED1}"/>
              </a:ext>
            </a:extLst>
          </p:cNvPr>
          <p:cNvCxnSpPr/>
          <p:nvPr/>
        </p:nvCxnSpPr>
        <p:spPr>
          <a:xfrm flipV="1">
            <a:off x="2870483" y="5510471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A5A745-5340-4E36-A2A6-EFA7F2527787}"/>
              </a:ext>
            </a:extLst>
          </p:cNvPr>
          <p:cNvSpPr txBox="1"/>
          <p:nvPr/>
        </p:nvSpPr>
        <p:spPr>
          <a:xfrm>
            <a:off x="5737788" y="535658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EBEBA-FC8F-463B-8173-AEB40978BE5F}"/>
              </a:ext>
            </a:extLst>
          </p:cNvPr>
          <p:cNvCxnSpPr>
            <a:cxnSpLocks/>
          </p:cNvCxnSpPr>
          <p:nvPr/>
        </p:nvCxnSpPr>
        <p:spPr>
          <a:xfrm>
            <a:off x="2870483" y="5510472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5EB790-0A9D-403A-94F8-EB4D91DD4911}"/>
              </a:ext>
            </a:extLst>
          </p:cNvPr>
          <p:cNvSpPr txBox="1"/>
          <p:nvPr/>
        </p:nvSpPr>
        <p:spPr>
          <a:xfrm>
            <a:off x="3543211" y="5711986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7B6D42-53A1-410E-BC9D-AD261E06B04B}"/>
              </a:ext>
            </a:extLst>
          </p:cNvPr>
          <p:cNvSpPr/>
          <p:nvPr/>
        </p:nvSpPr>
        <p:spPr>
          <a:xfrm>
            <a:off x="3543211" y="533276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Nominal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E04B8-F127-4A57-80FA-968A6F0B0B3F}"/>
              </a:ext>
            </a:extLst>
          </p:cNvPr>
          <p:cNvCxnSpPr/>
          <p:nvPr/>
        </p:nvCxnSpPr>
        <p:spPr>
          <a:xfrm flipV="1">
            <a:off x="5071302" y="5510471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174C7-013D-4938-8674-99D10169C79A}"/>
              </a:ext>
            </a:extLst>
          </p:cNvPr>
          <p:cNvCxnSpPr>
            <a:cxnSpLocks/>
          </p:cNvCxnSpPr>
          <p:nvPr/>
        </p:nvCxnSpPr>
        <p:spPr>
          <a:xfrm>
            <a:off x="5071302" y="5510472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B9C6CC-A1CC-4FC8-8C17-3C85C2FE2516}"/>
              </a:ext>
            </a:extLst>
          </p:cNvPr>
          <p:cNvSpPr txBox="1"/>
          <p:nvPr/>
        </p:nvSpPr>
        <p:spPr>
          <a:xfrm>
            <a:off x="5737788" y="5718846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5EF5AB-A119-47F7-ABCC-089E72AFC46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071302" y="5515332"/>
            <a:ext cx="666486" cy="6995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D75E0F-624D-4F24-8126-5E87D176D8D7}"/>
              </a:ext>
            </a:extLst>
          </p:cNvPr>
          <p:cNvSpPr txBox="1"/>
          <p:nvPr/>
        </p:nvSpPr>
        <p:spPr>
          <a:xfrm>
            <a:off x="5737788" y="606104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10.000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8729-B21A-4432-926B-66259CB114C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071302" y="5515332"/>
            <a:ext cx="674943" cy="10235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9098B0-9EB1-4308-A903-EC67600AF58F}"/>
              </a:ext>
            </a:extLst>
          </p:cNvPr>
          <p:cNvSpPr txBox="1"/>
          <p:nvPr/>
        </p:nvSpPr>
        <p:spPr>
          <a:xfrm>
            <a:off x="5750790" y="6372937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6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B395-071E-4E6D-AE85-506DB71D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Membuat</a:t>
            </a:r>
            <a:r>
              <a:rPr lang="en-US" sz="6000" dirty="0"/>
              <a:t> Program </a:t>
            </a:r>
            <a:r>
              <a:rPr lang="en-US" sz="6000" dirty="0" err="1"/>
              <a:t>Berbasis</a:t>
            </a:r>
            <a:r>
              <a:rPr lang="en-US" sz="6000" dirty="0"/>
              <a:t> Web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C0DE6-4272-4B2E-96EC-52E11DDB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802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98CC-726E-4D34-84CE-608C124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6505-38C3-4726-8DCF-21F725D7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2418178"/>
          </a:xfrm>
        </p:spPr>
        <p:txBody>
          <a:bodyPr/>
          <a:lstStyle/>
          <a:p>
            <a:r>
              <a:rPr lang="en-ID" dirty="0" err="1"/>
              <a:t>Streamlit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framework pada Python yang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interaktif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Streamlit</a:t>
            </a:r>
            <a:r>
              <a:rPr lang="en-ID" dirty="0"/>
              <a:t>, 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Python,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web.</a:t>
            </a:r>
          </a:p>
          <a:p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5081B-CB19-459F-879A-1E08093F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7500A-FED4-408C-A477-4EA8255B3D28}"/>
              </a:ext>
            </a:extLst>
          </p:cNvPr>
          <p:cNvSpPr txBox="1"/>
          <p:nvPr/>
        </p:nvSpPr>
        <p:spPr>
          <a:xfrm>
            <a:off x="1123055" y="3731243"/>
            <a:ext cx="307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Cara Install </a:t>
            </a:r>
            <a:r>
              <a:rPr lang="en-US" dirty="0" err="1"/>
              <a:t>Streamlit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Buka command prompt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Ketik</a:t>
            </a:r>
            <a:r>
              <a:rPr lang="en-US" dirty="0"/>
              <a:t>: pip install </a:t>
            </a:r>
            <a:r>
              <a:rPr lang="en-US" dirty="0" err="1"/>
              <a:t>streamlit</a:t>
            </a:r>
            <a:endParaRPr lang="en-ID" dirty="0"/>
          </a:p>
        </p:txBody>
      </p:sp>
      <p:pic>
        <p:nvPicPr>
          <p:cNvPr id="9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E3D65CF-A1EA-4CC6-94AA-385AE8515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8" t="21845" r="11205" b="23301"/>
          <a:stretch/>
        </p:blipFill>
        <p:spPr>
          <a:xfrm>
            <a:off x="5757282" y="3541000"/>
            <a:ext cx="4916421" cy="14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086-48A6-4477-8FF1-511F8D27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Bisa </a:t>
            </a:r>
            <a:r>
              <a:rPr lang="en-ID" dirty="0" err="1"/>
              <a:t>Dibuat</a:t>
            </a:r>
            <a:r>
              <a:rPr lang="en-ID" dirty="0"/>
              <a:t> di </a:t>
            </a:r>
            <a:r>
              <a:rPr lang="en-ID" dirty="0" err="1"/>
              <a:t>Streamlit</a:t>
            </a:r>
            <a:r>
              <a:rPr lang="en-ID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64A28-06B2-46C1-9750-87C502CC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CD19D97-7E79-4045-8738-8326E046F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281678"/>
              </p:ext>
            </p:extLst>
          </p:nvPr>
        </p:nvGraphicFramePr>
        <p:xfrm>
          <a:off x="838200" y="1334188"/>
          <a:ext cx="10515600" cy="412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CD019-0220-4775-AF47-4B66EDAB943C}"/>
              </a:ext>
            </a:extLst>
          </p:cNvPr>
          <p:cNvSpPr txBox="1"/>
          <p:nvPr/>
        </p:nvSpPr>
        <p:spPr>
          <a:xfrm>
            <a:off x="2728847" y="5672389"/>
            <a:ext cx="6709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Read more: </a:t>
            </a:r>
            <a:r>
              <a:rPr lang="en-US" dirty="0">
                <a:hlinkClick r:id="rId7"/>
              </a:rPr>
              <a:t>https://docs.streamlit.io/library/api-reference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3236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1515817" y="1280707"/>
            <a:ext cx="9125144" cy="1714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st.write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web-app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pertama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saya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D6F87-68AD-4F8A-8218-CC661ECEAFCE}"/>
              </a:ext>
            </a:extLst>
          </p:cNvPr>
          <p:cNvSpPr txBox="1"/>
          <p:nvPr/>
        </p:nvSpPr>
        <p:spPr>
          <a:xfrm>
            <a:off x="1000317" y="195309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26981-4D33-4204-B39B-DC37B9402E5C}"/>
              </a:ext>
            </a:extLst>
          </p:cNvPr>
          <p:cNvSpPr txBox="1"/>
          <p:nvPr/>
        </p:nvSpPr>
        <p:spPr>
          <a:xfrm>
            <a:off x="1000317" y="3367769"/>
            <a:ext cx="602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app_streamlit.py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file app_streamlit.py pada explorer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  <a:endParaRPr lang="en-US" dirty="0"/>
          </a:p>
          <a:p>
            <a:pPr marL="342900" indent="-342900">
              <a:buFont typeface="+mj-lt"/>
              <a:buAutoNum type="arabicParenR" startAt="2"/>
            </a:pPr>
            <a:r>
              <a:rPr lang="en-US" dirty="0"/>
              <a:t>Buka command prompt dan </a:t>
            </a:r>
            <a:r>
              <a:rPr lang="en-US" dirty="0" err="1"/>
              <a:t>jalankan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D1AAF-640D-416C-842A-80D2A2A0E642}"/>
              </a:ext>
            </a:extLst>
          </p:cNvPr>
          <p:cNvSpPr/>
          <p:nvPr/>
        </p:nvSpPr>
        <p:spPr>
          <a:xfrm>
            <a:off x="5584590" y="4202973"/>
            <a:ext cx="5173417" cy="3651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python –m </a:t>
            </a:r>
            <a:r>
              <a:rPr lang="en-US" dirty="0" err="1">
                <a:solidFill>
                  <a:sysClr val="windowText" lastClr="000000"/>
                </a:solidFill>
              </a:rPr>
              <a:t>streamlit</a:t>
            </a:r>
            <a:r>
              <a:rPr lang="en-US" dirty="0">
                <a:solidFill>
                  <a:sysClr val="windowText" lastClr="000000"/>
                </a:solidFill>
              </a:rPr>
              <a:t> run &lt;</a:t>
            </a:r>
            <a:r>
              <a:rPr lang="en-US" i="1" dirty="0">
                <a:solidFill>
                  <a:sysClr val="windowText" lastClr="000000"/>
                </a:solidFill>
              </a:rPr>
              <a:t>paste </a:t>
            </a:r>
            <a:r>
              <a:rPr lang="en-US" i="1" dirty="0" err="1">
                <a:solidFill>
                  <a:sysClr val="windowText" lastClr="000000"/>
                </a:solidFill>
              </a:rPr>
              <a:t>lokasi</a:t>
            </a:r>
            <a:r>
              <a:rPr lang="en-US" i="1" dirty="0">
                <a:solidFill>
                  <a:sysClr val="windowText" lastClr="000000"/>
                </a:solidFill>
              </a:rPr>
              <a:t> file .</a:t>
            </a:r>
            <a:r>
              <a:rPr lang="en-US" i="1" dirty="0" err="1">
                <a:solidFill>
                  <a:sysClr val="windowText" lastClr="000000"/>
                </a:solidFill>
              </a:rPr>
              <a:t>py</a:t>
            </a:r>
            <a:r>
              <a:rPr lang="en-US" i="1" dirty="0">
                <a:solidFill>
                  <a:sysClr val="windowText" lastClr="000000"/>
                </a:solidFill>
              </a:rPr>
              <a:t>&gt;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3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 + image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969632" y="1280707"/>
            <a:ext cx="9082631" cy="3217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st.write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web-app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pertama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saya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st.image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4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 image&gt;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DD8944-67DE-49F8-8F50-7EC571FD5BA5}"/>
              </a:ext>
            </a:extLst>
          </p:cNvPr>
          <p:cNvCxnSpPr>
            <a:cxnSpLocks/>
          </p:cNvCxnSpPr>
          <p:nvPr/>
        </p:nvCxnSpPr>
        <p:spPr>
          <a:xfrm>
            <a:off x="4848161" y="3000951"/>
            <a:ext cx="552935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3FB4B4-CAB5-4B5B-A216-DDC792337BFB}"/>
              </a:ext>
            </a:extLst>
          </p:cNvPr>
          <p:cNvSpPr txBox="1"/>
          <p:nvPr/>
        </p:nvSpPr>
        <p:spPr>
          <a:xfrm>
            <a:off x="10418432" y="2652680"/>
            <a:ext cx="101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Cari di google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607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 + column + button + image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969632" y="1280706"/>
            <a:ext cx="9082631" cy="4707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col1, col2 =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st.columns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with col1: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on1 =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st.toggle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gambar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kucing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if on1: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st.image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4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 image&gt;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with col2: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on2 = 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st.toggle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(“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gambar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anjing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”)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if on2: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	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st.image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Lucida Console" panose="020B0609040504020204" pitchFamily="49" charset="0"/>
              </a:rPr>
              <a:t>&lt;</a:t>
            </a:r>
            <a:r>
              <a:rPr lang="en-US" sz="2400" i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url</a:t>
            </a:r>
            <a:r>
              <a:rPr lang="en-US" sz="2400" i="1" dirty="0">
                <a:solidFill>
                  <a:srgbClr val="FF0000"/>
                </a:solidFill>
                <a:latin typeface="Lucida Console" panose="020B0609040504020204" pitchFamily="49" charset="0"/>
              </a:rPr>
              <a:t> image&gt;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989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D344-B3F9-4A33-A67F-0C32B6D1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Belanja</a:t>
            </a:r>
            <a:r>
              <a:rPr lang="en-US" dirty="0"/>
              <a:t> Online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7B76A-4A49-4FBA-BF51-BC901A2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0ADA9-BE0F-4DC8-8F35-FB45BF08781C}"/>
              </a:ext>
            </a:extLst>
          </p:cNvPr>
          <p:cNvSpPr/>
          <p:nvPr/>
        </p:nvSpPr>
        <p:spPr>
          <a:xfrm>
            <a:off x="834532" y="1234057"/>
            <a:ext cx="4478968" cy="3146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ID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 import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1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/>
              </a:rPr>
              <a:t>3  inventory = [‘ikan’, ‘</a:t>
            </a:r>
            <a:r>
              <a:rPr lang="en-ID" sz="1400" dirty="0" err="1">
                <a:solidFill>
                  <a:schemeClr val="tx1"/>
                </a:solidFill>
                <a:latin typeface="Consolas"/>
              </a:rPr>
              <a:t>ayam</a:t>
            </a:r>
            <a:r>
              <a:rPr lang="en-ID" sz="1400" dirty="0">
                <a:solidFill>
                  <a:schemeClr val="tx1"/>
                </a:solidFill>
                <a:latin typeface="Consolas"/>
              </a:rPr>
              <a:t>’, ‘</a:t>
            </a:r>
            <a:r>
              <a:rPr lang="en-ID" sz="1400" dirty="0" err="1">
                <a:solidFill>
                  <a:schemeClr val="tx1"/>
                </a:solidFill>
                <a:latin typeface="Consolas"/>
              </a:rPr>
              <a:t>daging</a:t>
            </a:r>
            <a:r>
              <a:rPr lang="en-ID" sz="1400" dirty="0">
                <a:solidFill>
                  <a:schemeClr val="tx1"/>
                </a:solidFill>
                <a:latin typeface="Consolas"/>
              </a:rPr>
              <a:t>’]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5  def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harga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(item):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6     if item == “ikan”: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7         return 500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8    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elif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 item == “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ayam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9         return 650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10   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elif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 item == “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daging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11       return 750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12    else: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13       return 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endParaRPr lang="en-ID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ID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88B57-4351-4B61-B4DA-9DFF3646B2CF}"/>
              </a:ext>
            </a:extLst>
          </p:cNvPr>
          <p:cNvSpPr/>
          <p:nvPr/>
        </p:nvSpPr>
        <p:spPr>
          <a:xfrm>
            <a:off x="5532881" y="1164339"/>
            <a:ext cx="6130829" cy="37045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15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st.title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Warung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Itjen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”)</a:t>
            </a:r>
            <a:endParaRPr lang="en-US" sz="1200" dirty="0">
              <a:solidFill>
                <a:schemeClr val="tx1"/>
              </a:solidFill>
              <a:cs typeface="Segoe UI"/>
            </a:endParaRP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16 col1, col2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st.columns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(2)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17 with col1: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18     basket1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st.selectbox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pilih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barang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”, inventory)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19    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st.write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satuan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: “,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(basket1))</a:t>
            </a:r>
            <a:endParaRPr lang="en-ID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20 with col2: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21     jml1 =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st.number_input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jumlah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 1”)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22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23 col3, col4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st.columns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(2)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24 with col3: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25     basket2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st.selectbox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pilih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barang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”, inventory)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26    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st.write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satuan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: “,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(basket2))</a:t>
            </a:r>
            <a:endParaRPr lang="en-ID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27 with col4: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28     jml2 =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st.number_input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jumlah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 2”)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29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30 if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st.button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(“Check out”):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31     total = (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harga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(basket1) * jml1) + (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harga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(basket2) * jml2)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32    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st.write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(“Total Harga: ”, total) </a:t>
            </a:r>
          </a:p>
        </p:txBody>
      </p:sp>
    </p:spTree>
    <p:extLst>
      <p:ext uri="{BB962C8B-B14F-4D97-AF65-F5344CB8AC3E}">
        <p14:creationId xmlns:p14="http://schemas.microsoft.com/office/powerpoint/2010/main" val="155842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9A56-1BB7-418E-88C2-83E1125F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F7F76-5F9C-4D4F-8A62-7776D8BF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D9E2B-4C54-497A-BCDC-8B4E128A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Buka command prompt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Ketik</a:t>
            </a:r>
            <a:r>
              <a:rPr lang="en-US" dirty="0"/>
              <a:t>: 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Buka 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browser</a:t>
            </a:r>
            <a:r>
              <a:rPr lang="en-ID" dirty="0"/>
              <a:t> (</a:t>
            </a:r>
            <a:r>
              <a:rPr lang="en-ID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</a:t>
            </a:r>
            <a:r>
              <a:rPr lang="en-ID" dirty="0"/>
              <a:t>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B395-071E-4E6D-AE85-506DB71D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Extra:</a:t>
            </a:r>
            <a:br>
              <a:rPr lang="en-US" sz="6000" dirty="0"/>
            </a:br>
            <a:r>
              <a:rPr lang="en-US" sz="6000" dirty="0"/>
              <a:t>Deploy </a:t>
            </a:r>
            <a:r>
              <a:rPr lang="en-US" sz="6000" dirty="0" err="1"/>
              <a:t>Streamlit</a:t>
            </a:r>
            <a:r>
              <a:rPr lang="en-US" sz="6000" dirty="0"/>
              <a:t> App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C0DE6-4272-4B2E-96EC-52E11DDB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-&gt; </a:t>
            </a:r>
            <a:r>
              <a:rPr lang="en-US" dirty="0" err="1"/>
              <a:t>streamlit</a:t>
            </a:r>
            <a:r>
              <a:rPr lang="en-US" dirty="0"/>
              <a:t> community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6326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B444-219B-4BC6-94BE-72BE5988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3797-CB28-4257-898B-F40BA87E2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 err="1"/>
              <a:t>Masukan</a:t>
            </a:r>
            <a:r>
              <a:rPr lang="en-US" dirty="0"/>
              <a:t> file .</a:t>
            </a:r>
            <a:r>
              <a:rPr lang="en-US" dirty="0" err="1"/>
              <a:t>py</a:t>
            </a:r>
            <a:r>
              <a:rPr lang="en-US" dirty="0"/>
              <a:t> dan file requirements.txt</a:t>
            </a:r>
          </a:p>
          <a:p>
            <a:r>
              <a:rPr lang="en-ID" dirty="0"/>
              <a:t>Buka </a:t>
            </a:r>
            <a:r>
              <a:rPr lang="en-ID" dirty="0" err="1"/>
              <a:t>streamlit</a:t>
            </a:r>
            <a:r>
              <a:rPr lang="en-ID" dirty="0"/>
              <a:t> community cloud (</a:t>
            </a:r>
            <a:r>
              <a:rPr lang="en-ID" dirty="0">
                <a:hlinkClick r:id="rId2"/>
              </a:rPr>
              <a:t>https://streamlit.io/cloud</a:t>
            </a:r>
            <a:r>
              <a:rPr lang="en-ID" dirty="0"/>
              <a:t>)</a:t>
            </a:r>
          </a:p>
          <a:p>
            <a:r>
              <a:rPr lang="en-ID" dirty="0"/>
              <a:t>Create new app -&gt; </a:t>
            </a:r>
            <a:r>
              <a:rPr lang="en-ID" dirty="0" err="1"/>
              <a:t>arahkan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github</a:t>
            </a:r>
            <a:r>
              <a:rPr lang="en-ID" dirty="0"/>
              <a:t> repo di </a:t>
            </a:r>
            <a:r>
              <a:rPr lang="en-ID" dirty="0" err="1"/>
              <a:t>atas</a:t>
            </a:r>
            <a:endParaRPr lang="en-ID" dirty="0"/>
          </a:p>
          <a:p>
            <a:r>
              <a:rPr lang="en-ID" dirty="0"/>
              <a:t>Buat domain name</a:t>
            </a:r>
          </a:p>
          <a:p>
            <a:r>
              <a:rPr lang="en-ID" dirty="0"/>
              <a:t>Launch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F3E77-F9C5-409F-964E-0D6C75F6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4B2EC8F-3E90-4BDD-A0BF-2AA00E58BB4C}"/>
              </a:ext>
            </a:extLst>
          </p:cNvPr>
          <p:cNvSpPr/>
          <p:nvPr/>
        </p:nvSpPr>
        <p:spPr>
          <a:xfrm>
            <a:off x="8027082" y="1030842"/>
            <a:ext cx="2031318" cy="895707"/>
          </a:xfrm>
          <a:prstGeom prst="wedgeRectCallout">
            <a:avLst>
              <a:gd name="adj1" fmla="val -64338"/>
              <a:gd name="adj2" fmla="val 46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streamlit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8421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A5FE-7D06-4DFA-87F9-033D534B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to Learn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C27E8-25C3-482C-B8AB-D94AF570F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2753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836-17D4-424E-89C4-B149EC71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Saran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693F-3BD4-4F89-A228-38F3714A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Kerjakan</a:t>
            </a:r>
            <a:r>
              <a:rPr lang="en-US" sz="2400" dirty="0"/>
              <a:t> Challenge yang </a:t>
            </a:r>
            <a:r>
              <a:rPr lang="en-US" sz="2400" dirty="0" err="1"/>
              <a:t>sediakan</a:t>
            </a:r>
            <a:endParaRPr lang="en-US" sz="2400" dirty="0"/>
          </a:p>
          <a:p>
            <a:r>
              <a:rPr lang="en-US" sz="2400" dirty="0"/>
              <a:t>Explore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sintaks</a:t>
            </a:r>
            <a:r>
              <a:rPr lang="en-US" sz="2400" dirty="0"/>
              <a:t> python (</a:t>
            </a:r>
            <a:r>
              <a:rPr lang="en-US" sz="2400" dirty="0">
                <a:hlinkClick r:id="rId2"/>
              </a:rPr>
              <a:t>https://www.w3schools.com/python/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Coba</a:t>
            </a:r>
            <a:r>
              <a:rPr lang="en-US" sz="2400" dirty="0"/>
              <a:t> improve </a:t>
            </a:r>
            <a:r>
              <a:rPr lang="en-US" sz="2400" dirty="0" err="1"/>
              <a:t>fungsionalitas</a:t>
            </a:r>
            <a:r>
              <a:rPr lang="en-US" sz="2400" dirty="0"/>
              <a:t> program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sintaks</a:t>
            </a:r>
            <a:r>
              <a:rPr lang="en-US" sz="2400" dirty="0"/>
              <a:t> dan </a:t>
            </a:r>
            <a:r>
              <a:rPr lang="en-US" sz="2400" dirty="0" err="1"/>
              <a:t>komponen-komponen</a:t>
            </a:r>
            <a:r>
              <a:rPr lang="en-US" sz="2400" dirty="0"/>
              <a:t> </a:t>
            </a:r>
            <a:r>
              <a:rPr lang="en-US" sz="2400" dirty="0" err="1"/>
              <a:t>streamlit</a:t>
            </a:r>
            <a:r>
              <a:rPr lang="en-US" sz="2400" dirty="0"/>
              <a:t>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 di </a:t>
            </a:r>
            <a:r>
              <a:rPr lang="en-US" sz="2400" i="1" dirty="0"/>
              <a:t>grooming </a:t>
            </a:r>
            <a:r>
              <a:rPr lang="en-US" sz="2400" dirty="0" err="1"/>
              <a:t>ini</a:t>
            </a:r>
            <a:endParaRPr lang="en-US" sz="2400" dirty="0"/>
          </a:p>
          <a:p>
            <a:r>
              <a:rPr lang="en-US" sz="2400" dirty="0" err="1"/>
              <a:t>Pelajari</a:t>
            </a:r>
            <a:r>
              <a:rPr lang="en-US" sz="2400" dirty="0"/>
              <a:t> </a:t>
            </a:r>
            <a:r>
              <a:rPr lang="en-US" sz="2400" dirty="0" err="1"/>
              <a:t>pengolahan</a:t>
            </a:r>
            <a:r>
              <a:rPr lang="en-US" sz="2400" dirty="0"/>
              <a:t> data di python </a:t>
            </a:r>
            <a:r>
              <a:rPr lang="en-US" sz="2400" dirty="0" err="1"/>
              <a:t>menggunakan</a:t>
            </a:r>
            <a:r>
              <a:rPr lang="en-US" sz="2400" dirty="0"/>
              <a:t> library pandas dan/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numpy</a:t>
            </a:r>
            <a:endParaRPr lang="en-US" sz="2400" dirty="0"/>
          </a:p>
          <a:p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55731-B94E-4793-91DA-E3F271F2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Coding,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B2D7-E07D-4BE9-8B74-171A59E4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9C61D-89EE-4510-95AE-183377B0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7175" indent="-1527175">
              <a:buNone/>
            </a:pPr>
            <a:r>
              <a:rPr lang="en-ID" b="1" dirty="0" err="1"/>
              <a:t>Definisi</a:t>
            </a:r>
            <a:r>
              <a:rPr lang="en-ID" dirty="0"/>
              <a:t> :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 yang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marL="1438275" indent="-1438275">
              <a:buNone/>
            </a:pPr>
            <a:endParaRPr lang="en-ID" sz="1100" dirty="0"/>
          </a:p>
          <a:p>
            <a:pPr marL="1438275" indent="-1438275">
              <a:buNone/>
            </a:pPr>
            <a:r>
              <a:rPr lang="en-ID" dirty="0" err="1"/>
              <a:t>Contoh</a:t>
            </a:r>
            <a:r>
              <a:rPr lang="en-ID" dirty="0"/>
              <a:t>: </a:t>
            </a:r>
          </a:p>
          <a:p>
            <a:pPr marL="1438275" indent="-1438275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C10E-146A-4762-B646-3A6B0BBA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428847-73D9-4FEE-AD4A-77C68322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08974"/>
              </p:ext>
            </p:extLst>
          </p:nvPr>
        </p:nvGraphicFramePr>
        <p:xfrm>
          <a:off x="903749" y="3234266"/>
          <a:ext cx="8128001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303">
                  <a:extLst>
                    <a:ext uri="{9D8B030D-6E8A-4147-A177-3AD203B41FA5}">
                      <a16:colId xmlns:a16="http://schemas.microsoft.com/office/drawing/2014/main" val="2028626584"/>
                    </a:ext>
                  </a:extLst>
                </a:gridCol>
                <a:gridCol w="501445">
                  <a:extLst>
                    <a:ext uri="{9D8B030D-6E8A-4147-A177-3AD203B41FA5}">
                      <a16:colId xmlns:a16="http://schemas.microsoft.com/office/drawing/2014/main" val="1499247271"/>
                    </a:ext>
                  </a:extLst>
                </a:gridCol>
                <a:gridCol w="5573253">
                  <a:extLst>
                    <a:ext uri="{9D8B030D-6E8A-4147-A177-3AD203B41FA5}">
                      <a16:colId xmlns:a16="http://schemas.microsoft.com/office/drawing/2014/main" val="236596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/>
                        <a:t>Task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: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Membuat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telur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mata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sapi</a:t>
                      </a:r>
                      <a:endParaRPr lang="en-ID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03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/>
                        <a:t>Algoritma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: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siapkan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endParaRPr lang="en-ID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tuangkan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minyak</a:t>
                      </a:r>
                      <a:r>
                        <a:rPr lang="en-ID" sz="2400" dirty="0"/>
                        <a:t> 50 ml pada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nyalakan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kompor</a:t>
                      </a:r>
                      <a:endParaRPr lang="en-ID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pecahkan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di </a:t>
                      </a:r>
                      <a:r>
                        <a:rPr lang="en-ID" sz="2400" dirty="0" err="1"/>
                        <a:t>atas</a:t>
                      </a:r>
                      <a:r>
                        <a:rPr lang="en-ID" sz="2400" dirty="0"/>
                        <a:t>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balik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di </a:t>
                      </a:r>
                      <a:r>
                        <a:rPr lang="en-ID" sz="2400" dirty="0" err="1"/>
                        <a:t>atas</a:t>
                      </a:r>
                      <a:r>
                        <a:rPr lang="en-ID" sz="2400" dirty="0"/>
                        <a:t>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angkat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dari</a:t>
                      </a:r>
                      <a:r>
                        <a:rPr lang="en-ID" sz="2400" dirty="0"/>
                        <a:t> pan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4693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76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B2D7-E07D-4BE9-8B74-171A59E4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&amp; Program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C10E-146A-4762-B646-3A6B0BBA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428847-73D9-4FEE-AD4A-77C68322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2960"/>
              </p:ext>
            </p:extLst>
          </p:nvPr>
        </p:nvGraphicFramePr>
        <p:xfrm>
          <a:off x="903749" y="4355144"/>
          <a:ext cx="1045005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864">
                  <a:extLst>
                    <a:ext uri="{9D8B030D-6E8A-4147-A177-3AD203B41FA5}">
                      <a16:colId xmlns:a16="http://schemas.microsoft.com/office/drawing/2014/main" val="2028626584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1499247271"/>
                    </a:ext>
                  </a:extLst>
                </a:gridCol>
                <a:gridCol w="4377812">
                  <a:extLst>
                    <a:ext uri="{9D8B030D-6E8A-4147-A177-3AD203B41FA5}">
                      <a16:colId xmlns:a16="http://schemas.microsoft.com/office/drawing/2014/main" val="236596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US" sz="2000" b="0" dirty="0" err="1"/>
                        <a:t>Terima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angka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dari</a:t>
                      </a:r>
                      <a:r>
                        <a:rPr lang="en-US" sz="2000" b="0" dirty="0"/>
                        <a:t> user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ID" sz="2000" b="0" dirty="0" err="1"/>
                        <a:t>Kalikan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angka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tersebut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dengan</a:t>
                      </a:r>
                      <a:r>
                        <a:rPr lang="en-ID" sz="2000" b="0" dirty="0"/>
                        <a:t> 2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ID" sz="2000" b="0" dirty="0" err="1"/>
                        <a:t>Tampilkan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hasil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perkalian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kepada</a:t>
                      </a:r>
                      <a:r>
                        <a:rPr lang="en-ID" sz="2000" b="0" dirty="0"/>
                        <a:t> user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x = input(“</a:t>
                      </a:r>
                      <a:r>
                        <a:rPr lang="en-US" sz="2000" b="0" dirty="0" err="1"/>
                        <a:t>masukkan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angka</a:t>
                      </a:r>
                      <a:r>
                        <a:rPr lang="en-US" sz="2000" b="0" dirty="0"/>
                        <a:t>”)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y = x * 2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print(y)</a:t>
                      </a:r>
                      <a:endParaRPr lang="en-ID" sz="2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03005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6AC8A47-AB1A-4CAE-9FBC-C2DCA3A9F603}"/>
              </a:ext>
            </a:extLst>
          </p:cNvPr>
          <p:cNvSpPr/>
          <p:nvPr/>
        </p:nvSpPr>
        <p:spPr>
          <a:xfrm>
            <a:off x="6096000" y="4741272"/>
            <a:ext cx="400665" cy="235974"/>
          </a:xfrm>
          <a:prstGeom prst="rightArrow">
            <a:avLst/>
          </a:prstGeom>
          <a:solidFill>
            <a:srgbClr val="101E3E"/>
          </a:solidFill>
          <a:ln>
            <a:solidFill>
              <a:srgbClr val="101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A5D4E-3DED-4C48-8071-DA6445C52B8D}"/>
              </a:ext>
            </a:extLst>
          </p:cNvPr>
          <p:cNvSpPr/>
          <p:nvPr/>
        </p:nvSpPr>
        <p:spPr>
          <a:xfrm>
            <a:off x="6916994" y="4225413"/>
            <a:ext cx="4085303" cy="12757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22436DC-DF3C-474D-AB33-7205191D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04681"/>
              </p:ext>
            </p:extLst>
          </p:nvPr>
        </p:nvGraphicFramePr>
        <p:xfrm>
          <a:off x="903749" y="1195814"/>
          <a:ext cx="1045005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3696">
                  <a:extLst>
                    <a:ext uri="{9D8B030D-6E8A-4147-A177-3AD203B41FA5}">
                      <a16:colId xmlns:a16="http://schemas.microsoft.com/office/drawing/2014/main" val="3483035734"/>
                    </a:ext>
                  </a:extLst>
                </a:gridCol>
                <a:gridCol w="390832">
                  <a:extLst>
                    <a:ext uri="{9D8B030D-6E8A-4147-A177-3AD203B41FA5}">
                      <a16:colId xmlns:a16="http://schemas.microsoft.com/office/drawing/2014/main" val="2542316542"/>
                    </a:ext>
                  </a:extLst>
                </a:gridCol>
                <a:gridCol w="8175522">
                  <a:extLst>
                    <a:ext uri="{9D8B030D-6E8A-4147-A177-3AD203B41FA5}">
                      <a16:colId xmlns:a16="http://schemas.microsoft.com/office/drawing/2014/main" val="239784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Coding</a:t>
                      </a:r>
                      <a:endParaRPr lang="en-ID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proses "</a:t>
                      </a:r>
                      <a:r>
                        <a:rPr lang="en-ID" sz="2400" dirty="0" err="1"/>
                        <a:t>menerjemahkan</a:t>
                      </a:r>
                      <a:r>
                        <a:rPr lang="en-ID" sz="2400" dirty="0"/>
                        <a:t>" </a:t>
                      </a:r>
                      <a:r>
                        <a:rPr lang="en-ID" sz="2400" dirty="0" err="1"/>
                        <a:t>algoritma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ke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dalam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bahasa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komputer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88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Program</a:t>
                      </a:r>
                      <a:endParaRPr lang="en-ID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D" sz="2400" dirty="0" err="1"/>
                        <a:t>kumpulan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instruksi</a:t>
                      </a:r>
                      <a:r>
                        <a:rPr lang="en-ID" sz="2400" dirty="0"/>
                        <a:t> yang </a:t>
                      </a:r>
                      <a:r>
                        <a:rPr lang="en-ID" sz="2400" dirty="0" err="1"/>
                        <a:t>ditulis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menggunakan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bahasa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komputer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untuk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menyelesaikan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sebuah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tugas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atau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masalah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7992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997AB1-749D-453E-A7C8-8E2C39AC61AB}"/>
              </a:ext>
            </a:extLst>
          </p:cNvPr>
          <p:cNvSpPr txBox="1"/>
          <p:nvPr/>
        </p:nvSpPr>
        <p:spPr>
          <a:xfrm>
            <a:off x="1991033" y="3552435"/>
            <a:ext cx="122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orte" panose="03060902040502070203" pitchFamily="66" charset="0"/>
              </a:rPr>
              <a:t>Algoritma</a:t>
            </a:r>
            <a:endParaRPr lang="en-ID" dirty="0">
              <a:latin typeface="Forte" panose="030609020405020702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8A74A-E2C9-43D5-A5D8-204353422A21}"/>
              </a:ext>
            </a:extLst>
          </p:cNvPr>
          <p:cNvSpPr txBox="1"/>
          <p:nvPr/>
        </p:nvSpPr>
        <p:spPr>
          <a:xfrm>
            <a:off x="5836109" y="355243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Coding</a:t>
            </a:r>
            <a:endParaRPr lang="en-ID" dirty="0">
              <a:latin typeface="Forte" panose="0306090204050207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7BA4C-2720-41CF-8EC6-5CA2BB6DD19C}"/>
              </a:ext>
            </a:extLst>
          </p:cNvPr>
          <p:cNvSpPr txBox="1"/>
          <p:nvPr/>
        </p:nvSpPr>
        <p:spPr>
          <a:xfrm>
            <a:off x="8305081" y="3552435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Program</a:t>
            </a:r>
            <a:endParaRPr lang="en-ID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8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Mengenal</a:t>
            </a:r>
            <a:r>
              <a:rPr lang="en-US" sz="4800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Python Becomes GitHub's Most Popular Programming Language, AI a Major Driver">
            <a:extLst>
              <a:ext uri="{FF2B5EF4-FFF2-40B4-BE49-F238E27FC236}">
                <a16:creationId xmlns:a16="http://schemas.microsoft.com/office/drawing/2014/main" id="{3A6AB747-DF0B-4397-B468-96BDA551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3" y="355597"/>
            <a:ext cx="4997861" cy="49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t: The Most Popular Programming Languages | Statista">
            <a:extLst>
              <a:ext uri="{FF2B5EF4-FFF2-40B4-BE49-F238E27FC236}">
                <a16:creationId xmlns:a16="http://schemas.microsoft.com/office/drawing/2014/main" id="{CFE35D5E-1D62-4F32-AEBE-DFDB8445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54" y="355598"/>
            <a:ext cx="7014540" cy="49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8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d6fb366-8322-46f3-915e-c4d037a454a9}" enabled="0" method="" siteId="{ed6fb366-8322-46f3-915e-c4d037a454a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2465</Words>
  <Application>Microsoft Office PowerPoint</Application>
  <PresentationFormat>Widescreen</PresentationFormat>
  <Paragraphs>568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Britannic Bold</vt:lpstr>
      <vt:lpstr>Calibri</vt:lpstr>
      <vt:lpstr>Consolas</vt:lpstr>
      <vt:lpstr>Forte</vt:lpstr>
      <vt:lpstr>Lucida Console</vt:lpstr>
      <vt:lpstr>Segoe UI</vt:lpstr>
      <vt:lpstr>Source Serif Pro Black</vt:lpstr>
      <vt:lpstr>Office Theme</vt:lpstr>
      <vt:lpstr>Python for Beginners</vt:lpstr>
      <vt:lpstr>What this session is about</vt:lpstr>
      <vt:lpstr>PowerPoint Presentation</vt:lpstr>
      <vt:lpstr>First Things First</vt:lpstr>
      <vt:lpstr>Algoritma, Coding, Program</vt:lpstr>
      <vt:lpstr>Algoritma</vt:lpstr>
      <vt:lpstr>Coding &amp; Program</vt:lpstr>
      <vt:lpstr>Mengenal Python</vt:lpstr>
      <vt:lpstr>PowerPoint Presentation</vt:lpstr>
      <vt:lpstr>Python</vt:lpstr>
      <vt:lpstr>Sintaks yang Sederhana dan Mudah Dipelajari</vt:lpstr>
      <vt:lpstr>Serbaguna dan Multiguna</vt:lpstr>
      <vt:lpstr>Komunitas Besar dan Dukungan Library</vt:lpstr>
      <vt:lpstr>Keunggulan lain</vt:lpstr>
      <vt:lpstr>Dasar-Dasar Python</vt:lpstr>
      <vt:lpstr>Top-10 Most Popular Tools</vt:lpstr>
      <vt:lpstr>Python Program vs Notebook</vt:lpstr>
      <vt:lpstr>print()</vt:lpstr>
      <vt:lpstr>Variabel</vt:lpstr>
      <vt:lpstr>Tipe Data - I</vt:lpstr>
      <vt:lpstr>Tipe Data - II</vt:lpstr>
      <vt:lpstr>Operator</vt:lpstr>
      <vt:lpstr>If-Else</vt:lpstr>
      <vt:lpstr>Function</vt:lpstr>
      <vt:lpstr>Function</vt:lpstr>
      <vt:lpstr>Library</vt:lpstr>
      <vt:lpstr>Membuat Program Sederhana</vt:lpstr>
      <vt:lpstr>Fungsi Interaksi: input()</vt:lpstr>
      <vt:lpstr>Program Identifikasi Angka Ganjil/Genap</vt:lpstr>
      <vt:lpstr>Program dengan Navigasi</vt:lpstr>
      <vt:lpstr>Program dengan Navigasi</vt:lpstr>
      <vt:lpstr>Challenge for later: Improved Version of Program dengan Navigasi</vt:lpstr>
      <vt:lpstr>Membuat Program Berbasis Web</vt:lpstr>
      <vt:lpstr>Streamlit</vt:lpstr>
      <vt:lpstr>Apa Saja yang Bisa Dibuat di Streamlit?</vt:lpstr>
      <vt:lpstr>Uji Coba Streamlit: text</vt:lpstr>
      <vt:lpstr>Uji Coba Streamlit: text + image</vt:lpstr>
      <vt:lpstr>Uji Coba Streamlit: text + column + button + image</vt:lpstr>
      <vt:lpstr>Program Belanja Online</vt:lpstr>
      <vt:lpstr>Extra: Deploy Streamlit App</vt:lpstr>
      <vt:lpstr>How</vt:lpstr>
      <vt:lpstr>What’s Next to Learn</vt:lpstr>
      <vt:lpstr>Saran Pembelajaran Selanjutnya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71</cp:revision>
  <dcterms:created xsi:type="dcterms:W3CDTF">2023-09-18T04:21:25Z</dcterms:created>
  <dcterms:modified xsi:type="dcterms:W3CDTF">2025-02-02T04:08:36Z</dcterms:modified>
</cp:coreProperties>
</file>